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3"/>
  </p:notesMasterIdLst>
  <p:sldIdLst>
    <p:sldId id="256" r:id="rId2"/>
    <p:sldId id="375" r:id="rId3"/>
    <p:sldId id="258" r:id="rId4"/>
    <p:sldId id="378" r:id="rId5"/>
    <p:sldId id="292" r:id="rId6"/>
    <p:sldId id="294" r:id="rId7"/>
    <p:sldId id="293" r:id="rId8"/>
    <p:sldId id="295" r:id="rId9"/>
    <p:sldId id="296" r:id="rId10"/>
    <p:sldId id="297" r:id="rId11"/>
    <p:sldId id="301" r:id="rId12"/>
    <p:sldId id="291" r:id="rId13"/>
    <p:sldId id="308" r:id="rId14"/>
    <p:sldId id="273" r:id="rId15"/>
    <p:sldId id="274" r:id="rId16"/>
    <p:sldId id="275" r:id="rId17"/>
    <p:sldId id="276" r:id="rId18"/>
    <p:sldId id="277" r:id="rId19"/>
    <p:sldId id="281" r:id="rId20"/>
    <p:sldId id="282" r:id="rId21"/>
    <p:sldId id="283" r:id="rId22"/>
    <p:sldId id="284" r:id="rId23"/>
    <p:sldId id="287" r:id="rId24"/>
    <p:sldId id="376" r:id="rId25"/>
    <p:sldId id="377" r:id="rId26"/>
    <p:sldId id="285" r:id="rId27"/>
    <p:sldId id="302" r:id="rId28"/>
    <p:sldId id="303" r:id="rId29"/>
    <p:sldId id="304" r:id="rId30"/>
    <p:sldId id="267" r:id="rId31"/>
    <p:sldId id="261" r:id="rId3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48"/>
    <p:restoredTop sz="91480"/>
  </p:normalViewPr>
  <p:slideViewPr>
    <p:cSldViewPr snapToGrid="0" snapToObjects="1">
      <p:cViewPr varScale="1">
        <p:scale>
          <a:sx n="105" d="100"/>
          <a:sy n="105" d="100"/>
        </p:scale>
        <p:origin x="568"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4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4" name="Google Shape;664;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579323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p3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6" name="Google Shape;57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72068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p1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0" name="Google Shape;12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7569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6" name="Google Shape;186;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763182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1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3" name="Google Shape;26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8948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p1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5" name="Google Shape;3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62322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p1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2" name="Google Shape;372;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33753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1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08" name="Google Shape;40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30791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2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9" name="Google Shape;41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3626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8" name="Google Shape;428;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881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25416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45" name="Google Shape;445;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0545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2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2" name="Google Shape;46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766036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1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9" name="Google Shape;39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827667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3" name="Google Shape;203;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296653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p2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51" name="Google Shape;451;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10858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26: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1" name="Google Shape;47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30370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27: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78" name="Google Shape;478;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192229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28: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84" name="Google Shape;484;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85617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c4502494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c45024941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3c45024941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30</a:t>
            </a:fld>
            <a:endParaRPr/>
          </a:p>
        </p:txBody>
      </p:sp>
    </p:spTree>
    <p:extLst>
      <p:ext uri="{BB962C8B-B14F-4D97-AF65-F5344CB8AC3E}">
        <p14:creationId xmlns:p14="http://schemas.microsoft.com/office/powerpoint/2010/main" val="6752027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 name="Google Shape;8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54176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1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 name="Google Shape;9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p3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2" name="Google Shape;58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901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p4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8" name="Google Shape;59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88170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40: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0" name="Google Shape;590;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540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p4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6" name="Google Shape;60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390550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4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0" name="Google Shape;62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74521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1" name="Google Shape;631;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632" name="Google Shape;632;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a:solidFill>
                  <a:schemeClr val="dk1"/>
                </a:solidFill>
                <a:latin typeface="Calibri"/>
                <a:ea typeface="Calibri"/>
                <a:cs typeface="Calibri"/>
                <a:sym typeface="Calibri"/>
              </a:rPr>
              <a:t>10</a:t>
            </a:fld>
            <a:endParaRPr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2623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9" name="Google Shape;29;p4"/>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5" name="Google Shape;35;p5"/>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8" name="Google Shape;38;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9" name="Google Shape;39;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2" name="Google Shape;42;p6"/>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8" name="Google Shape;48;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5.png"/><Relationship Id="rId3" Type="http://schemas.openxmlformats.org/officeDocument/2006/relationships/image" Target="../media/image20.jpg"/><Relationship Id="rId21" Type="http://schemas.openxmlformats.org/officeDocument/2006/relationships/image" Target="../media/image38.png"/><Relationship Id="rId7" Type="http://schemas.openxmlformats.org/officeDocument/2006/relationships/image" Target="../media/image24.png"/><Relationship Id="rId12" Type="http://schemas.openxmlformats.org/officeDocument/2006/relationships/image" Target="../media/image29.jpg"/><Relationship Id="rId17" Type="http://schemas.openxmlformats.org/officeDocument/2006/relationships/image" Target="../media/image34.png"/><Relationship Id="rId2" Type="http://schemas.openxmlformats.org/officeDocument/2006/relationships/notesSlide" Target="../notesSlides/notesSlide10.xml"/><Relationship Id="rId16" Type="http://schemas.openxmlformats.org/officeDocument/2006/relationships/image" Target="../media/image33.png"/><Relationship Id="rId20"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jpeg"/><Relationship Id="rId15" Type="http://schemas.openxmlformats.org/officeDocument/2006/relationships/image" Target="../media/image32.png"/><Relationship Id="rId10" Type="http://schemas.openxmlformats.org/officeDocument/2006/relationships/image" Target="../media/image27.jpg"/><Relationship Id="rId19" Type="http://schemas.openxmlformats.org/officeDocument/2006/relationships/image" Target="../media/image36.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jpg"/><Relationship Id="rId22"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hyperlink" Target="http://colah.github.io/"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hyperlink" Target="http://distill.pub/"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4.tiff"/><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hyperlink" Target="https://blog.openai.com/evolution-strategies/"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papers.nips.cc/paper/4824-imagenet-classification-with-deep-convolutional-neural-networks.pdf"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hyperlink" Target="http://www.cv-foundation.org/openaccess/content_cvpr_2015/papers/Szegedy_Going_Deeper_With_2015_CVPR_paper.pdf"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hyperlink" Target="http://cs.stanford.edu/~quocle/"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arxiv.org/pdf/1609.08144v2.pdf" TargetMode="External"/><Relationship Id="rId5" Type="http://schemas.openxmlformats.org/officeDocument/2006/relationships/image" Target="../media/image57.png"/><Relationship Id="rId4" Type="http://schemas.openxmlformats.org/officeDocument/2006/relationships/image" Target="../media/image56.jp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1.png"/><Relationship Id="rId7" Type="http://schemas.openxmlformats.org/officeDocument/2006/relationships/hyperlink" Target="https://en.wikipedia.org/wiki/AlphaGo"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arxiv.org/pdf/1312.5602v1.pdf" TargetMode="External"/><Relationship Id="rId5" Type="http://schemas.openxmlformats.org/officeDocument/2006/relationships/hyperlink" Target="https://en.wikipedia.org/wiki/Demis_Hassabis" TargetMode="External"/><Relationship Id="rId4" Type="http://schemas.openxmlformats.org/officeDocument/2006/relationships/hyperlink" Target="http://demishassabis.com/" TargetMode="External"/><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70.tiff"/><Relationship Id="rId3" Type="http://schemas.openxmlformats.org/officeDocument/2006/relationships/image" Target="../media/image65.png"/><Relationship Id="rId7" Type="http://schemas.openxmlformats.org/officeDocument/2006/relationships/image" Target="../media/image69.tiff"/><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8" Type="http://schemas.openxmlformats.org/officeDocument/2006/relationships/hyperlink" Target="https://papers.nips.cc/" TargetMode="External"/><Relationship Id="rId3" Type="http://schemas.openxmlformats.org/officeDocument/2006/relationships/image" Target="../media/image71.png"/><Relationship Id="rId7" Type="http://schemas.openxmlformats.org/officeDocument/2006/relationships/hyperlink" Target="https://nips.cc/"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png"/><Relationship Id="rId9" Type="http://schemas.openxmlformats.org/officeDocument/2006/relationships/hyperlink" Target="https://en.wikipedia.org/wiki/Conference_on_Neural_Information_Processing_Systems"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5.jpe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Geoffrey_Hinton"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Yoshua_Bengio" TargetMode="External"/><Relationship Id="rId7" Type="http://schemas.openxmlformats.org/officeDocument/2006/relationships/hyperlink" Target="http://www.iro.umontreal.ca/~bengioy/talks/DL-Tutorial-NIPS2015.pdf"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hyperlink" Target="https://scholar.google.com/citations?user=kukA0LcAAAAJ" TargetMode="External"/><Relationship Id="rId4" Type="http://schemas.openxmlformats.org/officeDocument/2006/relationships/hyperlink" Target="http://www.iro.umontreal.ca/~bengioy/yoshua_en/"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www.youtube.com/watch?v=IbjF5VjniV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an_Goodfellow"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thispersondoesnotexist.com/" TargetMode="External"/><Relationship Id="rId5" Type="http://schemas.openxmlformats.org/officeDocument/2006/relationships/image" Target="../media/image10.png"/><Relationship Id="rId4" Type="http://schemas.openxmlformats.org/officeDocument/2006/relationships/hyperlink" Target="https://arxiv.org/pdf/1406.2661v1.pdf"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hyperlink" Target="https://en.wikipedia.org/wiki/Long_short-term_memory" TargetMode="External"/><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people.idsia.ch/~juergen/" TargetMode="External"/><Relationship Id="rId5" Type="http://schemas.openxmlformats.org/officeDocument/2006/relationships/hyperlink" Target="http://www.bioinf.jku.at/people/hochreiter/"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3152251" y="1930323"/>
            <a:ext cx="5674500" cy="129697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i="0" u="none" strike="noStrike" cap="none" dirty="0">
                <a:solidFill>
                  <a:schemeClr val="dk1"/>
                </a:solidFill>
                <a:latin typeface="Calibri"/>
                <a:ea typeface="Calibri"/>
                <a:cs typeface="Calibri"/>
                <a:sym typeface="Calibri"/>
              </a:rPr>
              <a:t>Deep Learning</a:t>
            </a:r>
          </a:p>
          <a:p>
            <a:pPr marL="0" marR="0" lvl="0" indent="0" algn="ctr" rtl="0">
              <a:spcBef>
                <a:spcPts val="0"/>
              </a:spcBef>
              <a:spcAft>
                <a:spcPts val="0"/>
              </a:spcAft>
              <a:buNone/>
            </a:pPr>
            <a:r>
              <a:rPr lang="en-US" sz="4000" b="1" i="0" u="none" strike="noStrike" cap="none" dirty="0">
                <a:solidFill>
                  <a:schemeClr val="dk1"/>
                </a:solidFill>
                <a:latin typeface="Calibri"/>
                <a:ea typeface="Calibri"/>
                <a:cs typeface="Calibri"/>
                <a:sym typeface="Calibri"/>
              </a:rPr>
              <a:t>Overview</a:t>
            </a:r>
          </a:p>
        </p:txBody>
      </p:sp>
      <p:sp>
        <p:nvSpPr>
          <p:cNvPr id="89" name="Google Shape;89;p13"/>
          <p:cNvSpPr txBox="1"/>
          <p:nvPr/>
        </p:nvSpPr>
        <p:spPr>
          <a:xfrm>
            <a:off x="9710125" y="135634"/>
            <a:ext cx="2364715"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January, 2020</a:t>
            </a:r>
            <a:endParaRPr sz="1800" dirty="0">
              <a:solidFill>
                <a:schemeClr val="dk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54"/>
          <p:cNvSpPr txBox="1"/>
          <p:nvPr/>
        </p:nvSpPr>
        <p:spPr>
          <a:xfrm>
            <a:off x="0" y="2377265"/>
            <a:ext cx="2685327"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Elon Musk</a:t>
            </a:r>
            <a:endParaRPr/>
          </a:p>
        </p:txBody>
      </p:sp>
      <p:sp>
        <p:nvSpPr>
          <p:cNvPr id="635" name="Google Shape;635;p54"/>
          <p:cNvSpPr txBox="1"/>
          <p:nvPr/>
        </p:nvSpPr>
        <p:spPr>
          <a:xfrm>
            <a:off x="11199" y="3442567"/>
            <a:ext cx="8195252"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PayPal</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Tesla (self-driving electric cars)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SpaceX (Space ships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Open AI (open source AI)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Neurolink (integrate the human brain with AI – implantable interfaces)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Hyperloop - high-speed transportation system - reduced-pressure tubes, linear induction motors and air compressors.</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Boring Company – to dig tunnels.</a:t>
            </a:r>
            <a:endParaRPr/>
          </a:p>
        </p:txBody>
      </p:sp>
      <p:pic>
        <p:nvPicPr>
          <p:cNvPr id="636" name="Google Shape;636;p54"/>
          <p:cNvPicPr preferRelativeResize="0"/>
          <p:nvPr/>
        </p:nvPicPr>
        <p:blipFill rotWithShape="1">
          <a:blip r:embed="rId3">
            <a:alphaModFix/>
          </a:blip>
          <a:srcRect/>
          <a:stretch/>
        </p:blipFill>
        <p:spPr>
          <a:xfrm>
            <a:off x="6445568" y="72503"/>
            <a:ext cx="5638800" cy="1435100"/>
          </a:xfrm>
          <a:prstGeom prst="rect">
            <a:avLst/>
          </a:prstGeom>
          <a:noFill/>
          <a:ln>
            <a:noFill/>
          </a:ln>
        </p:spPr>
      </p:pic>
      <p:pic>
        <p:nvPicPr>
          <p:cNvPr id="637" name="Google Shape;637;p54"/>
          <p:cNvPicPr preferRelativeResize="0"/>
          <p:nvPr/>
        </p:nvPicPr>
        <p:blipFill rotWithShape="1">
          <a:blip r:embed="rId4">
            <a:alphaModFix/>
          </a:blip>
          <a:srcRect/>
          <a:stretch/>
        </p:blipFill>
        <p:spPr>
          <a:xfrm>
            <a:off x="8591868" y="1507603"/>
            <a:ext cx="3492500" cy="2324100"/>
          </a:xfrm>
          <a:prstGeom prst="rect">
            <a:avLst/>
          </a:prstGeom>
          <a:noFill/>
          <a:ln>
            <a:noFill/>
          </a:ln>
        </p:spPr>
      </p:pic>
      <p:pic>
        <p:nvPicPr>
          <p:cNvPr id="638" name="Google Shape;638;p54"/>
          <p:cNvPicPr preferRelativeResize="0"/>
          <p:nvPr/>
        </p:nvPicPr>
        <p:blipFill rotWithShape="1">
          <a:blip r:embed="rId5">
            <a:alphaModFix/>
          </a:blip>
          <a:srcRect/>
          <a:stretch/>
        </p:blipFill>
        <p:spPr>
          <a:xfrm>
            <a:off x="8591868" y="3950504"/>
            <a:ext cx="3492500" cy="2324100"/>
          </a:xfrm>
          <a:prstGeom prst="rect">
            <a:avLst/>
          </a:prstGeom>
          <a:noFill/>
          <a:ln>
            <a:noFill/>
          </a:ln>
        </p:spPr>
      </p:pic>
      <p:pic>
        <p:nvPicPr>
          <p:cNvPr id="639" name="Google Shape;639;p54"/>
          <p:cNvPicPr preferRelativeResize="0"/>
          <p:nvPr/>
        </p:nvPicPr>
        <p:blipFill rotWithShape="1">
          <a:blip r:embed="rId6">
            <a:alphaModFix/>
          </a:blip>
          <a:srcRect/>
          <a:stretch/>
        </p:blipFill>
        <p:spPr>
          <a:xfrm>
            <a:off x="6225251" y="2283749"/>
            <a:ext cx="1981200" cy="1981200"/>
          </a:xfrm>
          <a:prstGeom prst="rect">
            <a:avLst/>
          </a:prstGeom>
          <a:noFill/>
          <a:ln>
            <a:noFill/>
          </a:ln>
        </p:spPr>
      </p:pic>
      <p:pic>
        <p:nvPicPr>
          <p:cNvPr id="640" name="Google Shape;640;p54"/>
          <p:cNvPicPr preferRelativeResize="0"/>
          <p:nvPr/>
        </p:nvPicPr>
        <p:blipFill rotWithShape="1">
          <a:blip r:embed="rId7">
            <a:alphaModFix/>
          </a:blip>
          <a:srcRect/>
          <a:stretch/>
        </p:blipFill>
        <p:spPr>
          <a:xfrm>
            <a:off x="4360597" y="535809"/>
            <a:ext cx="2023643" cy="1655340"/>
          </a:xfrm>
          <a:prstGeom prst="rect">
            <a:avLst/>
          </a:prstGeom>
          <a:noFill/>
          <a:ln>
            <a:noFill/>
          </a:ln>
        </p:spPr>
      </p:pic>
      <p:pic>
        <p:nvPicPr>
          <p:cNvPr id="641" name="Google Shape;641;p54"/>
          <p:cNvPicPr preferRelativeResize="0"/>
          <p:nvPr/>
        </p:nvPicPr>
        <p:blipFill rotWithShape="1">
          <a:blip r:embed="rId8">
            <a:alphaModFix/>
          </a:blip>
          <a:srcRect/>
          <a:stretch/>
        </p:blipFill>
        <p:spPr>
          <a:xfrm>
            <a:off x="0" y="-1"/>
            <a:ext cx="4226248" cy="2377265"/>
          </a:xfrm>
          <a:prstGeom prst="rect">
            <a:avLst/>
          </a:prstGeom>
          <a:noFill/>
          <a:ln>
            <a:noFill/>
          </a:ln>
        </p:spPr>
      </p:pic>
    </p:spTree>
    <p:extLst>
      <p:ext uri="{BB962C8B-B14F-4D97-AF65-F5344CB8AC3E}">
        <p14:creationId xmlns:p14="http://schemas.microsoft.com/office/powerpoint/2010/main" val="4157246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58"/>
          <p:cNvSpPr txBox="1"/>
          <p:nvPr/>
        </p:nvSpPr>
        <p:spPr>
          <a:xfrm>
            <a:off x="6268690" y="1644417"/>
            <a:ext cx="200526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Michael I Jordan</a:t>
            </a:r>
            <a:endParaRPr/>
          </a:p>
        </p:txBody>
      </p:sp>
      <p:pic>
        <p:nvPicPr>
          <p:cNvPr id="667" name="Google Shape;667;p58"/>
          <p:cNvPicPr preferRelativeResize="0"/>
          <p:nvPr/>
        </p:nvPicPr>
        <p:blipFill rotWithShape="1">
          <a:blip r:embed="rId3">
            <a:alphaModFix/>
          </a:blip>
          <a:srcRect/>
          <a:stretch/>
        </p:blipFill>
        <p:spPr>
          <a:xfrm>
            <a:off x="160466" y="132635"/>
            <a:ext cx="1744291" cy="1744291"/>
          </a:xfrm>
          <a:prstGeom prst="rect">
            <a:avLst/>
          </a:prstGeom>
          <a:noFill/>
          <a:ln>
            <a:noFill/>
          </a:ln>
        </p:spPr>
      </p:pic>
      <p:sp>
        <p:nvSpPr>
          <p:cNvPr id="668" name="Google Shape;668;p58"/>
          <p:cNvSpPr txBox="1"/>
          <p:nvPr/>
        </p:nvSpPr>
        <p:spPr>
          <a:xfrm>
            <a:off x="166359" y="1869649"/>
            <a:ext cx="172583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Andrej Karpathy</a:t>
            </a:r>
            <a:endParaRPr sz="1800">
              <a:solidFill>
                <a:schemeClr val="dk1"/>
              </a:solidFill>
              <a:latin typeface="Calibri"/>
              <a:ea typeface="Calibri"/>
              <a:cs typeface="Calibri"/>
              <a:sym typeface="Calibri"/>
            </a:endParaRPr>
          </a:p>
        </p:txBody>
      </p:sp>
      <p:pic>
        <p:nvPicPr>
          <p:cNvPr id="669" name="Google Shape;669;p58"/>
          <p:cNvPicPr preferRelativeResize="0"/>
          <p:nvPr/>
        </p:nvPicPr>
        <p:blipFill rotWithShape="1">
          <a:blip r:embed="rId4">
            <a:alphaModFix/>
          </a:blip>
          <a:srcRect/>
          <a:stretch/>
        </p:blipFill>
        <p:spPr>
          <a:xfrm>
            <a:off x="2043241" y="144711"/>
            <a:ext cx="1732215" cy="1732215"/>
          </a:xfrm>
          <a:prstGeom prst="rect">
            <a:avLst/>
          </a:prstGeom>
          <a:noFill/>
          <a:ln>
            <a:noFill/>
          </a:ln>
        </p:spPr>
      </p:pic>
      <p:sp>
        <p:nvSpPr>
          <p:cNvPr id="670" name="Google Shape;670;p58"/>
          <p:cNvSpPr txBox="1"/>
          <p:nvPr/>
        </p:nvSpPr>
        <p:spPr>
          <a:xfrm>
            <a:off x="1958230" y="1886088"/>
            <a:ext cx="20951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Vincent Vanhoucke</a:t>
            </a:r>
            <a:endParaRPr sz="1800">
              <a:solidFill>
                <a:schemeClr val="dk1"/>
              </a:solidFill>
              <a:latin typeface="Calibri"/>
              <a:ea typeface="Calibri"/>
              <a:cs typeface="Calibri"/>
              <a:sym typeface="Calibri"/>
            </a:endParaRPr>
          </a:p>
        </p:txBody>
      </p:sp>
      <p:sp>
        <p:nvSpPr>
          <p:cNvPr id="671" name="Google Shape;671;p58"/>
          <p:cNvSpPr txBox="1"/>
          <p:nvPr/>
        </p:nvSpPr>
        <p:spPr>
          <a:xfrm>
            <a:off x="4106842" y="1870046"/>
            <a:ext cx="172384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Hugo Larochelle</a:t>
            </a:r>
            <a:endParaRPr sz="1800">
              <a:solidFill>
                <a:schemeClr val="dk1"/>
              </a:solidFill>
              <a:latin typeface="Calibri"/>
              <a:ea typeface="Calibri"/>
              <a:cs typeface="Calibri"/>
              <a:sym typeface="Calibri"/>
            </a:endParaRPr>
          </a:p>
        </p:txBody>
      </p:sp>
      <p:pic>
        <p:nvPicPr>
          <p:cNvPr id="672" name="Google Shape;672;p5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103896" y="160880"/>
            <a:ext cx="2037247" cy="1500502"/>
          </a:xfrm>
          <a:prstGeom prst="rect">
            <a:avLst/>
          </a:prstGeom>
          <a:noFill/>
          <a:ln>
            <a:noFill/>
          </a:ln>
        </p:spPr>
      </p:pic>
      <p:sp>
        <p:nvSpPr>
          <p:cNvPr id="673" name="Google Shape;673;p58"/>
          <p:cNvSpPr txBox="1"/>
          <p:nvPr/>
        </p:nvSpPr>
        <p:spPr>
          <a:xfrm>
            <a:off x="8473263" y="1829083"/>
            <a:ext cx="170914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Terry Sejnowski</a:t>
            </a:r>
            <a:endParaRPr sz="1800">
              <a:solidFill>
                <a:schemeClr val="dk1"/>
              </a:solidFill>
              <a:latin typeface="Calibri"/>
              <a:ea typeface="Calibri"/>
              <a:cs typeface="Calibri"/>
              <a:sym typeface="Calibri"/>
            </a:endParaRPr>
          </a:p>
        </p:txBody>
      </p:sp>
      <p:pic>
        <p:nvPicPr>
          <p:cNvPr id="674" name="Google Shape;674;p58"/>
          <p:cNvPicPr preferRelativeResize="0"/>
          <p:nvPr/>
        </p:nvPicPr>
        <p:blipFill rotWithShape="1">
          <a:blip r:embed="rId6">
            <a:alphaModFix/>
          </a:blip>
          <a:srcRect/>
          <a:stretch/>
        </p:blipFill>
        <p:spPr>
          <a:xfrm>
            <a:off x="1" y="2284512"/>
            <a:ext cx="1892188" cy="1822271"/>
          </a:xfrm>
          <a:prstGeom prst="rect">
            <a:avLst/>
          </a:prstGeom>
          <a:noFill/>
          <a:ln>
            <a:noFill/>
          </a:ln>
        </p:spPr>
      </p:pic>
      <p:sp>
        <p:nvSpPr>
          <p:cNvPr id="675" name="Google Shape;675;p58"/>
          <p:cNvSpPr txBox="1"/>
          <p:nvPr/>
        </p:nvSpPr>
        <p:spPr>
          <a:xfrm>
            <a:off x="21981" y="4152316"/>
            <a:ext cx="174265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Sebastian Thrun</a:t>
            </a:r>
            <a:endParaRPr sz="1800">
              <a:solidFill>
                <a:schemeClr val="dk1"/>
              </a:solidFill>
              <a:latin typeface="Calibri"/>
              <a:ea typeface="Calibri"/>
              <a:cs typeface="Calibri"/>
              <a:sym typeface="Calibri"/>
            </a:endParaRPr>
          </a:p>
        </p:txBody>
      </p:sp>
      <p:pic>
        <p:nvPicPr>
          <p:cNvPr id="676" name="Google Shape;676;p58"/>
          <p:cNvPicPr preferRelativeResize="0"/>
          <p:nvPr/>
        </p:nvPicPr>
        <p:blipFill rotWithShape="1">
          <a:blip r:embed="rId7">
            <a:alphaModFix/>
          </a:blip>
          <a:srcRect/>
          <a:stretch/>
        </p:blipFill>
        <p:spPr>
          <a:xfrm>
            <a:off x="1958231" y="2360437"/>
            <a:ext cx="1699370" cy="1735637"/>
          </a:xfrm>
          <a:prstGeom prst="rect">
            <a:avLst/>
          </a:prstGeom>
          <a:noFill/>
          <a:ln>
            <a:noFill/>
          </a:ln>
        </p:spPr>
      </p:pic>
      <p:sp>
        <p:nvSpPr>
          <p:cNvPr id="677" name="Google Shape;677;p58"/>
          <p:cNvSpPr txBox="1"/>
          <p:nvPr/>
        </p:nvSpPr>
        <p:spPr>
          <a:xfrm>
            <a:off x="1920020" y="4096074"/>
            <a:ext cx="173758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Jeffrey Hawkins</a:t>
            </a:r>
            <a:endParaRPr sz="1800">
              <a:solidFill>
                <a:schemeClr val="dk1"/>
              </a:solidFill>
              <a:latin typeface="Calibri"/>
              <a:ea typeface="Calibri"/>
              <a:cs typeface="Calibri"/>
              <a:sym typeface="Calibri"/>
            </a:endParaRPr>
          </a:p>
        </p:txBody>
      </p:sp>
      <p:pic>
        <p:nvPicPr>
          <p:cNvPr id="678" name="Google Shape;678;p58"/>
          <p:cNvPicPr preferRelativeResize="0"/>
          <p:nvPr/>
        </p:nvPicPr>
        <p:blipFill rotWithShape="1">
          <a:blip r:embed="rId8">
            <a:alphaModFix/>
          </a:blip>
          <a:srcRect/>
          <a:stretch/>
        </p:blipFill>
        <p:spPr>
          <a:xfrm>
            <a:off x="3959738" y="2291740"/>
            <a:ext cx="1296245" cy="1804334"/>
          </a:xfrm>
          <a:prstGeom prst="rect">
            <a:avLst/>
          </a:prstGeom>
          <a:noFill/>
          <a:ln>
            <a:noFill/>
          </a:ln>
        </p:spPr>
      </p:pic>
      <p:sp>
        <p:nvSpPr>
          <p:cNvPr id="679" name="Google Shape;679;p58"/>
          <p:cNvSpPr txBox="1"/>
          <p:nvPr/>
        </p:nvSpPr>
        <p:spPr>
          <a:xfrm>
            <a:off x="3952292" y="4075372"/>
            <a:ext cx="146994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David M. Blei </a:t>
            </a:r>
            <a:endParaRPr/>
          </a:p>
        </p:txBody>
      </p:sp>
      <p:pic>
        <p:nvPicPr>
          <p:cNvPr id="680" name="Google Shape;680;p58"/>
          <p:cNvPicPr preferRelativeResize="0"/>
          <p:nvPr/>
        </p:nvPicPr>
        <p:blipFill rotWithShape="1">
          <a:blip r:embed="rId9">
            <a:alphaModFix/>
          </a:blip>
          <a:srcRect/>
          <a:stretch/>
        </p:blipFill>
        <p:spPr>
          <a:xfrm>
            <a:off x="5683609" y="2284512"/>
            <a:ext cx="1790860" cy="1790860"/>
          </a:xfrm>
          <a:prstGeom prst="rect">
            <a:avLst/>
          </a:prstGeom>
          <a:noFill/>
          <a:ln>
            <a:noFill/>
          </a:ln>
        </p:spPr>
      </p:pic>
      <p:sp>
        <p:nvSpPr>
          <p:cNvPr id="681" name="Google Shape;681;p58"/>
          <p:cNvSpPr txBox="1"/>
          <p:nvPr/>
        </p:nvSpPr>
        <p:spPr>
          <a:xfrm>
            <a:off x="5558120" y="4094481"/>
            <a:ext cx="203793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Zoubin Ghahramani</a:t>
            </a:r>
            <a:endParaRPr sz="1800">
              <a:solidFill>
                <a:schemeClr val="dk1"/>
              </a:solidFill>
              <a:latin typeface="Calibri"/>
              <a:ea typeface="Calibri"/>
              <a:cs typeface="Calibri"/>
              <a:sym typeface="Calibri"/>
            </a:endParaRPr>
          </a:p>
        </p:txBody>
      </p:sp>
      <p:pic>
        <p:nvPicPr>
          <p:cNvPr id="682" name="Google Shape;682;p58"/>
          <p:cNvPicPr preferRelativeResize="0"/>
          <p:nvPr/>
        </p:nvPicPr>
        <p:blipFill rotWithShape="1">
          <a:blip r:embed="rId10">
            <a:alphaModFix/>
          </a:blip>
          <a:srcRect/>
          <a:stretch/>
        </p:blipFill>
        <p:spPr>
          <a:xfrm>
            <a:off x="7609961" y="2291740"/>
            <a:ext cx="1285150" cy="1783632"/>
          </a:xfrm>
          <a:prstGeom prst="rect">
            <a:avLst/>
          </a:prstGeom>
          <a:noFill/>
          <a:ln>
            <a:noFill/>
          </a:ln>
        </p:spPr>
      </p:pic>
      <p:sp>
        <p:nvSpPr>
          <p:cNvPr id="683" name="Google Shape;683;p58"/>
          <p:cNvSpPr txBox="1"/>
          <p:nvPr/>
        </p:nvSpPr>
        <p:spPr>
          <a:xfrm>
            <a:off x="7517909" y="4094481"/>
            <a:ext cx="14525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Adam Coates</a:t>
            </a:r>
            <a:endParaRPr/>
          </a:p>
        </p:txBody>
      </p:sp>
      <p:pic>
        <p:nvPicPr>
          <p:cNvPr id="684" name="Google Shape;684;p58"/>
          <p:cNvPicPr preferRelativeResize="0"/>
          <p:nvPr/>
        </p:nvPicPr>
        <p:blipFill rotWithShape="1">
          <a:blip r:embed="rId11">
            <a:alphaModFix/>
          </a:blip>
          <a:srcRect/>
          <a:stretch/>
        </p:blipFill>
        <p:spPr>
          <a:xfrm>
            <a:off x="8995154" y="2238981"/>
            <a:ext cx="1551880" cy="1836391"/>
          </a:xfrm>
          <a:prstGeom prst="rect">
            <a:avLst/>
          </a:prstGeom>
          <a:noFill/>
          <a:ln>
            <a:noFill/>
          </a:ln>
        </p:spPr>
      </p:pic>
      <p:sp>
        <p:nvSpPr>
          <p:cNvPr id="685" name="Google Shape;685;p58"/>
          <p:cNvSpPr txBox="1"/>
          <p:nvPr/>
        </p:nvSpPr>
        <p:spPr>
          <a:xfrm>
            <a:off x="8838313" y="4061067"/>
            <a:ext cx="1553310"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Pascal Lamblin</a:t>
            </a:r>
            <a:endParaRPr sz="1800">
              <a:solidFill>
                <a:schemeClr val="dk1"/>
              </a:solidFill>
              <a:latin typeface="Calibri"/>
              <a:ea typeface="Calibri"/>
              <a:cs typeface="Calibri"/>
              <a:sym typeface="Calibri"/>
            </a:endParaRPr>
          </a:p>
        </p:txBody>
      </p:sp>
      <p:pic>
        <p:nvPicPr>
          <p:cNvPr id="686" name="Google Shape;686;p58"/>
          <p:cNvPicPr preferRelativeResize="0"/>
          <p:nvPr/>
        </p:nvPicPr>
        <p:blipFill rotWithShape="1">
          <a:blip r:embed="rId12">
            <a:alphaModFix/>
          </a:blip>
          <a:srcRect/>
          <a:stretch/>
        </p:blipFill>
        <p:spPr>
          <a:xfrm>
            <a:off x="10535689" y="62032"/>
            <a:ext cx="1205078" cy="1807617"/>
          </a:xfrm>
          <a:prstGeom prst="rect">
            <a:avLst/>
          </a:prstGeom>
          <a:noFill/>
          <a:ln>
            <a:noFill/>
          </a:ln>
        </p:spPr>
      </p:pic>
      <p:sp>
        <p:nvSpPr>
          <p:cNvPr id="687" name="Google Shape;687;p58"/>
          <p:cNvSpPr txBox="1"/>
          <p:nvPr/>
        </p:nvSpPr>
        <p:spPr>
          <a:xfrm>
            <a:off x="10051274" y="1836235"/>
            <a:ext cx="235920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Ruslan Salakhutdinov</a:t>
            </a:r>
            <a:endParaRPr sz="1800">
              <a:solidFill>
                <a:schemeClr val="dk1"/>
              </a:solidFill>
              <a:latin typeface="Calibri"/>
              <a:ea typeface="Calibri"/>
              <a:cs typeface="Calibri"/>
              <a:sym typeface="Calibri"/>
            </a:endParaRPr>
          </a:p>
        </p:txBody>
      </p:sp>
      <p:pic>
        <p:nvPicPr>
          <p:cNvPr id="688" name="Google Shape;688;p58"/>
          <p:cNvPicPr preferRelativeResize="0"/>
          <p:nvPr/>
        </p:nvPicPr>
        <p:blipFill rotWithShape="1">
          <a:blip r:embed="rId13">
            <a:alphaModFix/>
          </a:blip>
          <a:srcRect/>
          <a:stretch/>
        </p:blipFill>
        <p:spPr>
          <a:xfrm>
            <a:off x="21203" y="4521648"/>
            <a:ext cx="1454672" cy="1745606"/>
          </a:xfrm>
          <a:prstGeom prst="rect">
            <a:avLst/>
          </a:prstGeom>
          <a:noFill/>
          <a:ln>
            <a:noFill/>
          </a:ln>
        </p:spPr>
      </p:pic>
      <p:sp>
        <p:nvSpPr>
          <p:cNvPr id="689" name="Google Shape;689;p58"/>
          <p:cNvSpPr txBox="1"/>
          <p:nvPr/>
        </p:nvSpPr>
        <p:spPr>
          <a:xfrm>
            <a:off x="-74849" y="6267254"/>
            <a:ext cx="164677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John Schulman</a:t>
            </a:r>
            <a:endParaRPr/>
          </a:p>
        </p:txBody>
      </p:sp>
      <p:pic>
        <p:nvPicPr>
          <p:cNvPr id="690" name="Google Shape;690;p58"/>
          <p:cNvPicPr preferRelativeResize="0"/>
          <p:nvPr/>
        </p:nvPicPr>
        <p:blipFill rotWithShape="1">
          <a:blip r:embed="rId14">
            <a:alphaModFix/>
          </a:blip>
          <a:srcRect/>
          <a:stretch/>
        </p:blipFill>
        <p:spPr>
          <a:xfrm>
            <a:off x="10612010" y="2255420"/>
            <a:ext cx="1455709" cy="1454784"/>
          </a:xfrm>
          <a:prstGeom prst="rect">
            <a:avLst/>
          </a:prstGeom>
          <a:noFill/>
          <a:ln>
            <a:noFill/>
          </a:ln>
        </p:spPr>
      </p:pic>
      <p:sp>
        <p:nvSpPr>
          <p:cNvPr id="691" name="Google Shape;691;p58"/>
          <p:cNvSpPr txBox="1"/>
          <p:nvPr/>
        </p:nvSpPr>
        <p:spPr>
          <a:xfrm>
            <a:off x="10610384" y="3742684"/>
            <a:ext cx="170080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Richard Socher</a:t>
            </a:r>
            <a:endParaRPr sz="1800">
              <a:solidFill>
                <a:schemeClr val="dk1"/>
              </a:solidFill>
              <a:latin typeface="Calibri"/>
              <a:ea typeface="Calibri"/>
              <a:cs typeface="Calibri"/>
              <a:sym typeface="Calibri"/>
            </a:endParaRPr>
          </a:p>
        </p:txBody>
      </p:sp>
      <p:pic>
        <p:nvPicPr>
          <p:cNvPr id="692" name="Google Shape;692;p58"/>
          <p:cNvPicPr preferRelativeResize="0"/>
          <p:nvPr/>
        </p:nvPicPr>
        <p:blipFill rotWithShape="1">
          <a:blip r:embed="rId15">
            <a:alphaModFix/>
          </a:blip>
          <a:srcRect/>
          <a:stretch/>
        </p:blipFill>
        <p:spPr>
          <a:xfrm>
            <a:off x="1680724" y="4540760"/>
            <a:ext cx="1422400" cy="1765300"/>
          </a:xfrm>
          <a:prstGeom prst="rect">
            <a:avLst/>
          </a:prstGeom>
          <a:noFill/>
          <a:ln>
            <a:noFill/>
          </a:ln>
        </p:spPr>
      </p:pic>
      <p:sp>
        <p:nvSpPr>
          <p:cNvPr id="693" name="Google Shape;693;p58"/>
          <p:cNvSpPr txBox="1"/>
          <p:nvPr/>
        </p:nvSpPr>
        <p:spPr>
          <a:xfrm>
            <a:off x="1606185" y="6267254"/>
            <a:ext cx="1549769"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Alex Wiltschko</a:t>
            </a:r>
            <a:endParaRPr sz="1800">
              <a:solidFill>
                <a:schemeClr val="dk1"/>
              </a:solidFill>
              <a:latin typeface="Calibri"/>
              <a:ea typeface="Calibri"/>
              <a:cs typeface="Calibri"/>
              <a:sym typeface="Calibri"/>
            </a:endParaRPr>
          </a:p>
        </p:txBody>
      </p:sp>
      <p:pic>
        <p:nvPicPr>
          <p:cNvPr id="694" name="Google Shape;694;p58"/>
          <p:cNvPicPr preferRelativeResize="0"/>
          <p:nvPr/>
        </p:nvPicPr>
        <p:blipFill rotWithShape="1">
          <a:blip r:embed="rId16">
            <a:alphaModFix/>
          </a:blip>
          <a:srcRect/>
          <a:stretch/>
        </p:blipFill>
        <p:spPr>
          <a:xfrm>
            <a:off x="3264751" y="4537827"/>
            <a:ext cx="1473200" cy="1790700"/>
          </a:xfrm>
          <a:prstGeom prst="rect">
            <a:avLst/>
          </a:prstGeom>
          <a:noFill/>
          <a:ln>
            <a:noFill/>
          </a:ln>
        </p:spPr>
      </p:pic>
      <p:sp>
        <p:nvSpPr>
          <p:cNvPr id="695" name="Google Shape;695;p58"/>
          <p:cNvSpPr txBox="1"/>
          <p:nvPr/>
        </p:nvSpPr>
        <p:spPr>
          <a:xfrm>
            <a:off x="3176026" y="6328527"/>
            <a:ext cx="1670722" cy="36896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Tomas Mikolov</a:t>
            </a:r>
            <a:endParaRPr sz="1800">
              <a:solidFill>
                <a:schemeClr val="dk1"/>
              </a:solidFill>
              <a:latin typeface="Calibri"/>
              <a:ea typeface="Calibri"/>
              <a:cs typeface="Calibri"/>
              <a:sym typeface="Calibri"/>
            </a:endParaRPr>
          </a:p>
        </p:txBody>
      </p:sp>
      <p:pic>
        <p:nvPicPr>
          <p:cNvPr id="696" name="Google Shape;696;p58"/>
          <p:cNvPicPr preferRelativeResize="0"/>
          <p:nvPr/>
        </p:nvPicPr>
        <p:blipFill rotWithShape="1">
          <a:blip r:embed="rId17">
            <a:alphaModFix/>
          </a:blip>
          <a:srcRect/>
          <a:stretch/>
        </p:blipFill>
        <p:spPr>
          <a:xfrm>
            <a:off x="4846748" y="4510888"/>
            <a:ext cx="1717448" cy="1717448"/>
          </a:xfrm>
          <a:prstGeom prst="rect">
            <a:avLst/>
          </a:prstGeom>
          <a:noFill/>
          <a:ln>
            <a:noFill/>
          </a:ln>
        </p:spPr>
      </p:pic>
      <p:sp>
        <p:nvSpPr>
          <p:cNvPr id="697" name="Google Shape;697;p58"/>
          <p:cNvSpPr txBox="1"/>
          <p:nvPr/>
        </p:nvSpPr>
        <p:spPr>
          <a:xfrm>
            <a:off x="5031193" y="6267254"/>
            <a:ext cx="1281336"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Alex Graves</a:t>
            </a:r>
            <a:endParaRPr/>
          </a:p>
        </p:txBody>
      </p:sp>
      <p:pic>
        <p:nvPicPr>
          <p:cNvPr id="698" name="Google Shape;698;p58"/>
          <p:cNvPicPr preferRelativeResize="0"/>
          <p:nvPr/>
        </p:nvPicPr>
        <p:blipFill rotWithShape="1">
          <a:blip r:embed="rId18">
            <a:alphaModFix/>
          </a:blip>
          <a:srcRect/>
          <a:stretch/>
        </p:blipFill>
        <p:spPr>
          <a:xfrm>
            <a:off x="6674889" y="4482922"/>
            <a:ext cx="1701800" cy="1803400"/>
          </a:xfrm>
          <a:prstGeom prst="rect">
            <a:avLst/>
          </a:prstGeom>
          <a:noFill/>
          <a:ln>
            <a:noFill/>
          </a:ln>
        </p:spPr>
      </p:pic>
      <p:sp>
        <p:nvSpPr>
          <p:cNvPr id="699" name="Google Shape;699;p58"/>
          <p:cNvSpPr txBox="1"/>
          <p:nvPr/>
        </p:nvSpPr>
        <p:spPr>
          <a:xfrm>
            <a:off x="6811032" y="6245321"/>
            <a:ext cx="170287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Marc'Aurelio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Ranzato</a:t>
            </a:r>
            <a:endParaRPr sz="1800">
              <a:solidFill>
                <a:schemeClr val="dk1"/>
              </a:solidFill>
              <a:latin typeface="Calibri"/>
              <a:ea typeface="Calibri"/>
              <a:cs typeface="Calibri"/>
              <a:sym typeface="Calibri"/>
            </a:endParaRPr>
          </a:p>
        </p:txBody>
      </p:sp>
      <p:pic>
        <p:nvPicPr>
          <p:cNvPr id="700" name="Google Shape;700;p58"/>
          <p:cNvPicPr preferRelativeResize="0"/>
          <p:nvPr/>
        </p:nvPicPr>
        <p:blipFill rotWithShape="1">
          <a:blip r:embed="rId19">
            <a:alphaModFix/>
          </a:blip>
          <a:srcRect/>
          <a:stretch/>
        </p:blipFill>
        <p:spPr>
          <a:xfrm>
            <a:off x="8494255" y="4461627"/>
            <a:ext cx="1614648" cy="1829934"/>
          </a:xfrm>
          <a:prstGeom prst="rect">
            <a:avLst/>
          </a:prstGeom>
          <a:noFill/>
          <a:ln>
            <a:noFill/>
          </a:ln>
        </p:spPr>
      </p:pic>
      <p:sp>
        <p:nvSpPr>
          <p:cNvPr id="701" name="Google Shape;701;p58"/>
          <p:cNvSpPr txBox="1"/>
          <p:nvPr/>
        </p:nvSpPr>
        <p:spPr>
          <a:xfrm>
            <a:off x="8752397" y="6267254"/>
            <a:ext cx="108035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Shubho</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Sengupta</a:t>
            </a:r>
            <a:endParaRPr sz="1800">
              <a:solidFill>
                <a:schemeClr val="dk1"/>
              </a:solidFill>
              <a:latin typeface="Calibri"/>
              <a:ea typeface="Calibri"/>
              <a:cs typeface="Calibri"/>
              <a:sym typeface="Calibri"/>
            </a:endParaRPr>
          </a:p>
        </p:txBody>
      </p:sp>
      <p:pic>
        <p:nvPicPr>
          <p:cNvPr id="702" name="Google Shape;702;p58"/>
          <p:cNvPicPr preferRelativeResize="0"/>
          <p:nvPr/>
        </p:nvPicPr>
        <p:blipFill rotWithShape="1">
          <a:blip r:embed="rId20">
            <a:alphaModFix/>
          </a:blip>
          <a:srcRect/>
          <a:stretch/>
        </p:blipFill>
        <p:spPr>
          <a:xfrm>
            <a:off x="10240044" y="4436085"/>
            <a:ext cx="1796367" cy="1796367"/>
          </a:xfrm>
          <a:prstGeom prst="rect">
            <a:avLst/>
          </a:prstGeom>
          <a:noFill/>
          <a:ln>
            <a:noFill/>
          </a:ln>
        </p:spPr>
      </p:pic>
      <p:sp>
        <p:nvSpPr>
          <p:cNvPr id="703" name="Google Shape;703;p58"/>
          <p:cNvSpPr txBox="1"/>
          <p:nvPr/>
        </p:nvSpPr>
        <p:spPr>
          <a:xfrm>
            <a:off x="10585887" y="6245321"/>
            <a:ext cx="1494131"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James D.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McCaffrey</a:t>
            </a:r>
            <a:endParaRPr sz="1800">
              <a:solidFill>
                <a:schemeClr val="dk1"/>
              </a:solidFill>
              <a:latin typeface="Calibri"/>
              <a:ea typeface="Calibri"/>
              <a:cs typeface="Calibri"/>
              <a:sym typeface="Calibri"/>
            </a:endParaRPr>
          </a:p>
        </p:txBody>
      </p:sp>
      <p:pic>
        <p:nvPicPr>
          <p:cNvPr id="704" name="Google Shape;704;p58"/>
          <p:cNvPicPr preferRelativeResize="0"/>
          <p:nvPr/>
        </p:nvPicPr>
        <p:blipFill rotWithShape="1">
          <a:blip r:embed="rId21">
            <a:alphaModFix/>
          </a:blip>
          <a:srcRect/>
          <a:stretch/>
        </p:blipFill>
        <p:spPr>
          <a:xfrm>
            <a:off x="8457465" y="32794"/>
            <a:ext cx="1651438" cy="1687029"/>
          </a:xfrm>
          <a:prstGeom prst="rect">
            <a:avLst/>
          </a:prstGeom>
          <a:noFill/>
          <a:ln>
            <a:noFill/>
          </a:ln>
        </p:spPr>
      </p:pic>
      <p:pic>
        <p:nvPicPr>
          <p:cNvPr id="705" name="Google Shape;705;p58"/>
          <p:cNvPicPr preferRelativeResize="0"/>
          <p:nvPr/>
        </p:nvPicPr>
        <p:blipFill rotWithShape="1">
          <a:blip r:embed="rId22">
            <a:alphaModFix/>
          </a:blip>
          <a:srcRect/>
          <a:stretch/>
        </p:blipFill>
        <p:spPr>
          <a:xfrm>
            <a:off x="4063757" y="92260"/>
            <a:ext cx="1619852" cy="1703458"/>
          </a:xfrm>
          <a:prstGeom prst="rect">
            <a:avLst/>
          </a:prstGeom>
          <a:noFill/>
          <a:ln>
            <a:noFill/>
          </a:ln>
        </p:spPr>
      </p:pic>
    </p:spTree>
    <p:extLst>
      <p:ext uri="{BB962C8B-B14F-4D97-AF65-F5344CB8AC3E}">
        <p14:creationId xmlns:p14="http://schemas.microsoft.com/office/powerpoint/2010/main" val="17406667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47"/>
          <p:cNvSpPr txBox="1"/>
          <p:nvPr/>
        </p:nvSpPr>
        <p:spPr>
          <a:xfrm>
            <a:off x="272715" y="128336"/>
            <a:ext cx="9339635"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mn-lt"/>
                <a:ea typeface="Calibri"/>
                <a:cs typeface="Calibri"/>
                <a:sym typeface="Calibri"/>
              </a:rPr>
              <a:t>Some People to Follow (on Facebook, Twitter)</a:t>
            </a:r>
            <a:endParaRPr sz="2800" dirty="0">
              <a:latin typeface="+mn-lt"/>
            </a:endParaRPr>
          </a:p>
        </p:txBody>
      </p:sp>
      <p:sp>
        <p:nvSpPr>
          <p:cNvPr id="579" name="Google Shape;579;p47"/>
          <p:cNvSpPr txBox="1"/>
          <p:nvPr/>
        </p:nvSpPr>
        <p:spPr>
          <a:xfrm>
            <a:off x="513347" y="985825"/>
            <a:ext cx="8325853" cy="423163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dirty="0">
                <a:solidFill>
                  <a:schemeClr val="dk1"/>
                </a:solidFill>
                <a:latin typeface="+mn-lt"/>
                <a:ea typeface="Calibri"/>
                <a:cs typeface="Calibri"/>
                <a:sym typeface="Calibri"/>
              </a:rPr>
              <a:t>Yann </a:t>
            </a:r>
            <a:r>
              <a:rPr lang="en-US" sz="2000" dirty="0" err="1">
                <a:solidFill>
                  <a:schemeClr val="dk1"/>
                </a:solidFill>
                <a:latin typeface="+mn-lt"/>
                <a:ea typeface="Calibri"/>
                <a:cs typeface="Calibri"/>
                <a:sym typeface="Calibri"/>
              </a:rPr>
              <a:t>LeCun</a:t>
            </a:r>
            <a:endParaRPr sz="20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2000" dirty="0">
                <a:solidFill>
                  <a:schemeClr val="dk1"/>
                </a:solidFill>
                <a:latin typeface="+mn-lt"/>
                <a:ea typeface="Calibri"/>
                <a:cs typeface="Calibri"/>
                <a:sym typeface="Calibri"/>
              </a:rPr>
              <a:t>Geoffrey Hinton</a:t>
            </a:r>
            <a:endParaRPr sz="2000" dirty="0">
              <a:latin typeface="+mn-lt"/>
            </a:endParaRPr>
          </a:p>
          <a:p>
            <a:pPr marL="0" marR="0" lvl="0" indent="0" algn="l" rtl="0">
              <a:spcBef>
                <a:spcPts val="0"/>
              </a:spcBef>
              <a:spcAft>
                <a:spcPts val="0"/>
              </a:spcAft>
              <a:buNone/>
            </a:pPr>
            <a:r>
              <a:rPr lang="en-US" sz="2000" dirty="0">
                <a:solidFill>
                  <a:schemeClr val="dk1"/>
                </a:solidFill>
                <a:latin typeface="+mn-lt"/>
                <a:ea typeface="Calibri"/>
                <a:cs typeface="Calibri"/>
                <a:sym typeface="Calibri"/>
              </a:rPr>
              <a:t>Ian </a:t>
            </a:r>
            <a:r>
              <a:rPr lang="en-US" sz="2000" dirty="0" err="1">
                <a:solidFill>
                  <a:schemeClr val="dk1"/>
                </a:solidFill>
                <a:latin typeface="+mn-lt"/>
                <a:ea typeface="Calibri"/>
                <a:cs typeface="Calibri"/>
                <a:sym typeface="Calibri"/>
              </a:rPr>
              <a:t>Goodfellow</a:t>
            </a:r>
            <a:endParaRPr sz="20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2000" dirty="0" err="1">
                <a:solidFill>
                  <a:schemeClr val="dk1"/>
                </a:solidFill>
                <a:latin typeface="+mn-lt"/>
                <a:ea typeface="Calibri"/>
                <a:cs typeface="Calibri"/>
                <a:sym typeface="Calibri"/>
              </a:rPr>
              <a:t>Yoshua</a:t>
            </a:r>
            <a:r>
              <a:rPr lang="en-US" sz="2000" dirty="0">
                <a:solidFill>
                  <a:schemeClr val="dk1"/>
                </a:solidFill>
                <a:latin typeface="+mn-lt"/>
                <a:ea typeface="Calibri"/>
                <a:cs typeface="Calibri"/>
                <a:sym typeface="Calibri"/>
              </a:rPr>
              <a:t> </a:t>
            </a:r>
            <a:r>
              <a:rPr lang="en-US" sz="2000" dirty="0" err="1">
                <a:solidFill>
                  <a:schemeClr val="dk1"/>
                </a:solidFill>
                <a:latin typeface="+mn-lt"/>
                <a:ea typeface="Calibri"/>
                <a:cs typeface="Calibri"/>
                <a:sym typeface="Calibri"/>
              </a:rPr>
              <a:t>Bengio</a:t>
            </a:r>
            <a:endParaRPr sz="20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2000" dirty="0">
                <a:solidFill>
                  <a:schemeClr val="dk1"/>
                </a:solidFill>
                <a:latin typeface="+mn-lt"/>
                <a:ea typeface="Calibri"/>
                <a:cs typeface="Calibri"/>
                <a:sym typeface="Calibri"/>
              </a:rPr>
              <a:t>Jürgen </a:t>
            </a:r>
            <a:r>
              <a:rPr lang="en-US" sz="2000" dirty="0" err="1">
                <a:solidFill>
                  <a:schemeClr val="dk1"/>
                </a:solidFill>
                <a:latin typeface="+mn-lt"/>
                <a:ea typeface="Calibri"/>
                <a:cs typeface="Calibri"/>
                <a:sym typeface="Calibri"/>
              </a:rPr>
              <a:t>Schmidhuber</a:t>
            </a:r>
            <a:endParaRPr sz="2000" dirty="0">
              <a:solidFill>
                <a:schemeClr val="dk1"/>
              </a:solidFill>
              <a:latin typeface="+mn-lt"/>
              <a:ea typeface="Calibri"/>
              <a:cs typeface="Calibri"/>
              <a:sym typeface="Calibri"/>
            </a:endParaRPr>
          </a:p>
          <a:p>
            <a:pPr marL="0" marR="0" lvl="0" indent="0" algn="l" rtl="0">
              <a:spcBef>
                <a:spcPts val="0"/>
              </a:spcBef>
              <a:spcAft>
                <a:spcPts val="0"/>
              </a:spcAft>
              <a:buNone/>
            </a:pPr>
            <a:endParaRPr sz="20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2000" dirty="0">
                <a:solidFill>
                  <a:schemeClr val="dk1"/>
                </a:solidFill>
                <a:latin typeface="+mn-lt"/>
                <a:ea typeface="Calibri"/>
                <a:cs typeface="Calibri"/>
                <a:sym typeface="Calibri"/>
              </a:rPr>
              <a:t>Sam </a:t>
            </a:r>
            <a:r>
              <a:rPr lang="en-US" sz="2000" dirty="0" err="1">
                <a:solidFill>
                  <a:schemeClr val="dk1"/>
                </a:solidFill>
                <a:latin typeface="+mn-lt"/>
                <a:ea typeface="Calibri"/>
                <a:cs typeface="Calibri"/>
                <a:sym typeface="Calibri"/>
              </a:rPr>
              <a:t>Charrington</a:t>
            </a:r>
            <a:r>
              <a:rPr lang="en-US" sz="2000" dirty="0">
                <a:solidFill>
                  <a:schemeClr val="dk1"/>
                </a:solidFill>
                <a:latin typeface="+mn-lt"/>
                <a:ea typeface="Calibri"/>
                <a:cs typeface="Calibri"/>
                <a:sym typeface="Calibri"/>
              </a:rPr>
              <a:t> – podcast “This Week in Machine Learning &amp; AI”</a:t>
            </a:r>
            <a:endParaRPr sz="2000" dirty="0">
              <a:latin typeface="+mn-lt"/>
            </a:endParaRPr>
          </a:p>
          <a:p>
            <a:pPr marL="0" marR="0" lvl="0" indent="0" algn="l" rtl="0">
              <a:spcBef>
                <a:spcPts val="0"/>
              </a:spcBef>
              <a:spcAft>
                <a:spcPts val="0"/>
              </a:spcAft>
              <a:buNone/>
            </a:pPr>
            <a:endParaRPr sz="20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2000" dirty="0">
                <a:solidFill>
                  <a:schemeClr val="dk1"/>
                </a:solidFill>
                <a:latin typeface="+mn-lt"/>
                <a:ea typeface="Calibri"/>
                <a:cs typeface="Calibri"/>
                <a:sym typeface="Calibri"/>
              </a:rPr>
              <a:t>Chris </a:t>
            </a:r>
            <a:r>
              <a:rPr lang="en-US" sz="2000" dirty="0" err="1">
                <a:solidFill>
                  <a:schemeClr val="dk1"/>
                </a:solidFill>
                <a:latin typeface="+mn-lt"/>
                <a:ea typeface="Calibri"/>
                <a:cs typeface="Calibri"/>
                <a:sym typeface="Calibri"/>
              </a:rPr>
              <a:t>Olah</a:t>
            </a:r>
            <a:r>
              <a:rPr lang="en-US" sz="2000" dirty="0">
                <a:solidFill>
                  <a:schemeClr val="dk1"/>
                </a:solidFill>
                <a:latin typeface="+mn-lt"/>
                <a:ea typeface="Calibri"/>
                <a:cs typeface="Calibri"/>
                <a:sym typeface="Calibri"/>
              </a:rPr>
              <a:t> -  - </a:t>
            </a:r>
            <a:r>
              <a:rPr lang="en-US" sz="2000" u="sng" dirty="0">
                <a:solidFill>
                  <a:schemeClr val="hlink"/>
                </a:solidFill>
                <a:latin typeface="+mn-lt"/>
                <a:ea typeface="Calibri"/>
                <a:cs typeface="Calibri"/>
                <a:sym typeface="Calibri"/>
                <a:hlinkClick r:id="rId3"/>
              </a:rPr>
              <a:t>http://colah.github.io/</a:t>
            </a:r>
            <a:r>
              <a:rPr lang="en-US" sz="2000" dirty="0">
                <a:solidFill>
                  <a:schemeClr val="dk1"/>
                </a:solidFill>
                <a:latin typeface="+mn-lt"/>
                <a:ea typeface="Calibri"/>
                <a:cs typeface="Calibri"/>
                <a:sym typeface="Calibri"/>
              </a:rPr>
              <a:t> - - </a:t>
            </a:r>
            <a:r>
              <a:rPr lang="en-US" sz="2000" u="sng" dirty="0">
                <a:solidFill>
                  <a:schemeClr val="hlink"/>
                </a:solidFill>
                <a:latin typeface="+mn-lt"/>
                <a:ea typeface="Calibri"/>
                <a:cs typeface="Calibri"/>
                <a:sym typeface="Calibri"/>
                <a:hlinkClick r:id="rId4"/>
              </a:rPr>
              <a:t>http://distill.pub</a:t>
            </a:r>
            <a:r>
              <a:rPr lang="en-US" sz="2000" dirty="0">
                <a:solidFill>
                  <a:schemeClr val="dk1"/>
                </a:solidFill>
                <a:latin typeface="+mn-lt"/>
                <a:ea typeface="Calibri"/>
                <a:cs typeface="Calibri"/>
                <a:sym typeface="Calibri"/>
              </a:rPr>
              <a:t> – </a:t>
            </a:r>
          </a:p>
          <a:p>
            <a:pPr marL="0" marR="0" lvl="0" indent="0" algn="l" rtl="0">
              <a:spcBef>
                <a:spcPts val="0"/>
              </a:spcBef>
              <a:spcAft>
                <a:spcPts val="0"/>
              </a:spcAft>
              <a:buNone/>
            </a:pPr>
            <a:endParaRPr lang="en-US" sz="2000" dirty="0">
              <a:solidFill>
                <a:schemeClr val="dk1"/>
              </a:solidFill>
              <a:latin typeface="+mn-lt"/>
              <a:ea typeface="Calibri"/>
              <a:cs typeface="Calibri"/>
              <a:sym typeface="Calibri"/>
            </a:endParaRPr>
          </a:p>
          <a:p>
            <a:pPr lvl="0"/>
            <a:r>
              <a:rPr lang="en-US" sz="2000" dirty="0">
                <a:solidFill>
                  <a:schemeClr val="dk1"/>
                </a:solidFill>
                <a:latin typeface="+mn-lt"/>
                <a:ea typeface="Calibri"/>
                <a:cs typeface="Calibri"/>
                <a:sym typeface="Calibri"/>
              </a:rPr>
              <a:t>Siraj </a:t>
            </a:r>
            <a:r>
              <a:rPr lang="en-US" sz="2000" dirty="0" err="1">
                <a:solidFill>
                  <a:schemeClr val="dk1"/>
                </a:solidFill>
                <a:latin typeface="+mn-lt"/>
                <a:ea typeface="Calibri"/>
                <a:cs typeface="Calibri"/>
                <a:sym typeface="Calibri"/>
              </a:rPr>
              <a:t>Raval</a:t>
            </a:r>
            <a:r>
              <a:rPr lang="en-US" sz="2000" dirty="0">
                <a:solidFill>
                  <a:schemeClr val="dk1"/>
                </a:solidFill>
                <a:latin typeface="+mn-lt"/>
                <a:ea typeface="Calibri"/>
                <a:cs typeface="Calibri"/>
                <a:sym typeface="Calibri"/>
              </a:rPr>
              <a:t> – on </a:t>
            </a:r>
            <a:r>
              <a:rPr lang="en-US" sz="2000" dirty="0" err="1">
                <a:solidFill>
                  <a:schemeClr val="dk1"/>
                </a:solidFill>
                <a:latin typeface="+mn-lt"/>
                <a:ea typeface="Calibri"/>
                <a:cs typeface="Calibri"/>
                <a:sym typeface="Calibri"/>
              </a:rPr>
              <a:t>youtube</a:t>
            </a:r>
            <a:r>
              <a:rPr lang="en-US" sz="2000" dirty="0">
                <a:solidFill>
                  <a:schemeClr val="dk1"/>
                </a:solidFill>
                <a:latin typeface="+mn-lt"/>
                <a:ea typeface="Calibri"/>
                <a:cs typeface="Calibri"/>
                <a:sym typeface="Calibri"/>
              </a:rPr>
              <a:t> (despite his plagiarism, … )</a:t>
            </a:r>
            <a:endParaRPr sz="2000" dirty="0">
              <a:solidFill>
                <a:schemeClr val="dk1"/>
              </a:solidFill>
              <a:latin typeface="+mn-lt"/>
              <a:ea typeface="Calibri"/>
              <a:cs typeface="Calibri"/>
              <a:sym typeface="Calibri"/>
            </a:endParaRPr>
          </a:p>
        </p:txBody>
      </p:sp>
    </p:spTree>
    <p:extLst>
      <p:ext uri="{BB962C8B-B14F-4D97-AF65-F5344CB8AC3E}">
        <p14:creationId xmlns:p14="http://schemas.microsoft.com/office/powerpoint/2010/main" val="29480856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78;p47">
            <a:extLst>
              <a:ext uri="{FF2B5EF4-FFF2-40B4-BE49-F238E27FC236}">
                <a16:creationId xmlns:a16="http://schemas.microsoft.com/office/drawing/2014/main" id="{94FF26DF-6B22-0748-82E7-9CB5779A2FF8}"/>
              </a:ext>
            </a:extLst>
          </p:cNvPr>
          <p:cNvSpPr txBox="1"/>
          <p:nvPr/>
        </p:nvSpPr>
        <p:spPr>
          <a:xfrm>
            <a:off x="232374" y="249360"/>
            <a:ext cx="10484931"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Deep Learning – models implemented as Neural Networks</a:t>
            </a:r>
            <a:endParaRPr dirty="0"/>
          </a:p>
        </p:txBody>
      </p:sp>
      <p:pic>
        <p:nvPicPr>
          <p:cNvPr id="6" name="Picture 5">
            <a:extLst>
              <a:ext uri="{FF2B5EF4-FFF2-40B4-BE49-F238E27FC236}">
                <a16:creationId xmlns:a16="http://schemas.microsoft.com/office/drawing/2014/main" id="{17E93EE8-CC73-974C-A58C-B30D7B6B28EB}"/>
              </a:ext>
            </a:extLst>
          </p:cNvPr>
          <p:cNvPicPr>
            <a:picLocks noChangeAspect="1"/>
          </p:cNvPicPr>
          <p:nvPr/>
        </p:nvPicPr>
        <p:blipFill>
          <a:blip r:embed="rId2"/>
          <a:stretch>
            <a:fillRect/>
          </a:stretch>
        </p:blipFill>
        <p:spPr>
          <a:xfrm>
            <a:off x="799353" y="820978"/>
            <a:ext cx="10160000" cy="3162300"/>
          </a:xfrm>
          <a:prstGeom prst="rect">
            <a:avLst/>
          </a:prstGeom>
        </p:spPr>
      </p:pic>
      <p:pic>
        <p:nvPicPr>
          <p:cNvPr id="7" name="Picture 6">
            <a:extLst>
              <a:ext uri="{FF2B5EF4-FFF2-40B4-BE49-F238E27FC236}">
                <a16:creationId xmlns:a16="http://schemas.microsoft.com/office/drawing/2014/main" id="{3D040990-402D-E945-B8F0-5049D40F31F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516905" y="5024962"/>
            <a:ext cx="4676588" cy="1813506"/>
          </a:xfrm>
          <a:prstGeom prst="rect">
            <a:avLst/>
          </a:prstGeom>
        </p:spPr>
      </p:pic>
      <p:sp>
        <p:nvSpPr>
          <p:cNvPr id="8" name="TextBox 7">
            <a:extLst>
              <a:ext uri="{FF2B5EF4-FFF2-40B4-BE49-F238E27FC236}">
                <a16:creationId xmlns:a16="http://schemas.microsoft.com/office/drawing/2014/main" id="{8C13146D-8BD5-B747-BD8C-2AAB4B45B9F9}"/>
              </a:ext>
            </a:extLst>
          </p:cNvPr>
          <p:cNvSpPr txBox="1"/>
          <p:nvPr/>
        </p:nvSpPr>
        <p:spPr>
          <a:xfrm>
            <a:off x="232374" y="5024962"/>
            <a:ext cx="6508376" cy="1323439"/>
          </a:xfrm>
          <a:prstGeom prst="rect">
            <a:avLst/>
          </a:prstGeom>
          <a:noFill/>
        </p:spPr>
        <p:txBody>
          <a:bodyPr wrap="square" rtlCol="0">
            <a:spAutoFit/>
          </a:bodyPr>
          <a:lstStyle/>
          <a:p>
            <a:r>
              <a:rPr lang="en-US" sz="2000" dirty="0"/>
              <a:t>As neuron input grows, neuron activates (starts firing).</a:t>
            </a:r>
          </a:p>
          <a:p>
            <a:r>
              <a:rPr lang="en-US" sz="2000" dirty="0"/>
              <a:t>In NN it is modeled by "</a:t>
            </a:r>
            <a:r>
              <a:rPr lang="en-US" sz="2000" b="1" dirty="0">
                <a:solidFill>
                  <a:srgbClr val="FF0000"/>
                </a:solidFill>
              </a:rPr>
              <a:t>Activation Function</a:t>
            </a:r>
            <a:r>
              <a:rPr lang="en-US" sz="2000" dirty="0"/>
              <a:t>".</a:t>
            </a:r>
          </a:p>
          <a:p>
            <a:r>
              <a:rPr lang="en-US" sz="2000" dirty="0"/>
              <a:t>Most commonly used function is "Rectifier".</a:t>
            </a:r>
          </a:p>
          <a:p>
            <a:r>
              <a:rPr lang="en-US" sz="2000" b="1" dirty="0" err="1">
                <a:solidFill>
                  <a:srgbClr val="FF0000"/>
                </a:solidFill>
              </a:rPr>
              <a:t>ReLU</a:t>
            </a:r>
            <a:r>
              <a:rPr lang="en-US" sz="2000" dirty="0"/>
              <a:t> = Rectified Linear Unit</a:t>
            </a:r>
          </a:p>
        </p:txBody>
      </p:sp>
      <p:sp>
        <p:nvSpPr>
          <p:cNvPr id="9" name="TextBox 8">
            <a:extLst>
              <a:ext uri="{FF2B5EF4-FFF2-40B4-BE49-F238E27FC236}">
                <a16:creationId xmlns:a16="http://schemas.microsoft.com/office/drawing/2014/main" id="{0651C1E4-22FF-EF4C-B80A-95149DF46493}"/>
              </a:ext>
            </a:extLst>
          </p:cNvPr>
          <p:cNvSpPr txBox="1"/>
          <p:nvPr/>
        </p:nvSpPr>
        <p:spPr>
          <a:xfrm>
            <a:off x="7971117" y="4427030"/>
            <a:ext cx="4222376" cy="369332"/>
          </a:xfrm>
          <a:prstGeom prst="rect">
            <a:avLst/>
          </a:prstGeom>
          <a:noFill/>
        </p:spPr>
        <p:txBody>
          <a:bodyPr wrap="square" rtlCol="0">
            <a:spAutoFit/>
          </a:bodyPr>
          <a:lstStyle/>
          <a:p>
            <a:r>
              <a:rPr lang="en-US" sz="1800" dirty="0"/>
              <a:t>Rectifier                        Leaky Rectifier                                        </a:t>
            </a:r>
          </a:p>
        </p:txBody>
      </p:sp>
    </p:spTree>
    <p:extLst>
      <p:ext uri="{BB962C8B-B14F-4D97-AF65-F5344CB8AC3E}">
        <p14:creationId xmlns:p14="http://schemas.microsoft.com/office/powerpoint/2010/main" val="2369493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9"/>
          <p:cNvSpPr txBox="1"/>
          <p:nvPr/>
        </p:nvSpPr>
        <p:spPr>
          <a:xfrm>
            <a:off x="288758" y="128337"/>
            <a:ext cx="115824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Deep Learning - start from 1-layer shallow function aproximation</a:t>
            </a:r>
            <a:endParaRPr sz="3200" b="1">
              <a:solidFill>
                <a:schemeClr val="dk1"/>
              </a:solidFill>
              <a:latin typeface="Calibri"/>
              <a:ea typeface="Calibri"/>
              <a:cs typeface="Calibri"/>
              <a:sym typeface="Calibri"/>
            </a:endParaRPr>
          </a:p>
        </p:txBody>
      </p:sp>
      <p:sp>
        <p:nvSpPr>
          <p:cNvPr id="123" name="Google Shape;123;p19"/>
          <p:cNvSpPr/>
          <p:nvPr/>
        </p:nvSpPr>
        <p:spPr>
          <a:xfrm>
            <a:off x="385014" y="2492336"/>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4" name="Google Shape;124;p19"/>
          <p:cNvSpPr/>
          <p:nvPr/>
        </p:nvSpPr>
        <p:spPr>
          <a:xfrm>
            <a:off x="1949116" y="970551"/>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5" name="Google Shape;125;p19"/>
          <p:cNvSpPr/>
          <p:nvPr/>
        </p:nvSpPr>
        <p:spPr>
          <a:xfrm>
            <a:off x="1949116" y="1946905"/>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6" name="Google Shape;126;p19"/>
          <p:cNvSpPr/>
          <p:nvPr/>
        </p:nvSpPr>
        <p:spPr>
          <a:xfrm>
            <a:off x="1949116" y="2961150"/>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7" name="Google Shape;127;p19"/>
          <p:cNvSpPr/>
          <p:nvPr/>
        </p:nvSpPr>
        <p:spPr>
          <a:xfrm>
            <a:off x="1949116" y="3937504"/>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8" name="Google Shape;128;p19"/>
          <p:cNvSpPr/>
          <p:nvPr/>
        </p:nvSpPr>
        <p:spPr>
          <a:xfrm>
            <a:off x="3625512" y="2393034"/>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29" name="Google Shape;129;p19"/>
          <p:cNvCxnSpPr>
            <a:stCxn id="123" idx="6"/>
            <a:endCxn id="124" idx="2"/>
          </p:cNvCxnSpPr>
          <p:nvPr/>
        </p:nvCxnSpPr>
        <p:spPr>
          <a:xfrm rot="10800000" flipH="1">
            <a:off x="930445" y="1243151"/>
            <a:ext cx="1018800" cy="1521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0" name="Google Shape;130;p19"/>
          <p:cNvCxnSpPr>
            <a:stCxn id="123" idx="6"/>
            <a:endCxn id="125" idx="2"/>
          </p:cNvCxnSpPr>
          <p:nvPr/>
        </p:nvCxnSpPr>
        <p:spPr>
          <a:xfrm rot="10800000" flipH="1">
            <a:off x="930445" y="2219651"/>
            <a:ext cx="1018800" cy="54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1" name="Google Shape;131;p19"/>
          <p:cNvCxnSpPr>
            <a:stCxn id="123" idx="6"/>
            <a:endCxn id="126" idx="2"/>
          </p:cNvCxnSpPr>
          <p:nvPr/>
        </p:nvCxnSpPr>
        <p:spPr>
          <a:xfrm>
            <a:off x="930445" y="2765051"/>
            <a:ext cx="1018800" cy="46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2" name="Google Shape;132;p19"/>
          <p:cNvCxnSpPr>
            <a:stCxn id="123" idx="6"/>
            <a:endCxn id="127" idx="2"/>
          </p:cNvCxnSpPr>
          <p:nvPr/>
        </p:nvCxnSpPr>
        <p:spPr>
          <a:xfrm>
            <a:off x="930445" y="2765051"/>
            <a:ext cx="1018800" cy="144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3" name="Google Shape;133;p19"/>
          <p:cNvCxnSpPr>
            <a:stCxn id="127" idx="6"/>
            <a:endCxn id="128" idx="2"/>
          </p:cNvCxnSpPr>
          <p:nvPr/>
        </p:nvCxnSpPr>
        <p:spPr>
          <a:xfrm rot="10800000" flipH="1">
            <a:off x="2494547" y="2665819"/>
            <a:ext cx="1131000" cy="1544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4" name="Google Shape;134;p19"/>
          <p:cNvCxnSpPr>
            <a:stCxn id="126" idx="6"/>
            <a:endCxn id="128" idx="2"/>
          </p:cNvCxnSpPr>
          <p:nvPr/>
        </p:nvCxnSpPr>
        <p:spPr>
          <a:xfrm rot="10800000" flipH="1">
            <a:off x="2494547" y="2665666"/>
            <a:ext cx="1131000" cy="568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5" name="Google Shape;135;p19"/>
          <p:cNvCxnSpPr>
            <a:stCxn id="125" idx="6"/>
            <a:endCxn id="128" idx="2"/>
          </p:cNvCxnSpPr>
          <p:nvPr/>
        </p:nvCxnSpPr>
        <p:spPr>
          <a:xfrm>
            <a:off x="2494547" y="2219621"/>
            <a:ext cx="1131000" cy="446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6" name="Google Shape;136;p19"/>
          <p:cNvCxnSpPr>
            <a:stCxn id="124" idx="6"/>
            <a:endCxn id="128" idx="2"/>
          </p:cNvCxnSpPr>
          <p:nvPr/>
        </p:nvCxnSpPr>
        <p:spPr>
          <a:xfrm>
            <a:off x="2494547" y="1243266"/>
            <a:ext cx="1131000" cy="1422600"/>
          </a:xfrm>
          <a:prstGeom prst="straightConnector1">
            <a:avLst/>
          </a:prstGeom>
          <a:noFill/>
          <a:ln w="9525" cap="flat" cmpd="sng">
            <a:solidFill>
              <a:schemeClr val="accent1"/>
            </a:solidFill>
            <a:prstDash val="solid"/>
            <a:miter lim="800000"/>
            <a:headEnd type="none" w="sm" len="sm"/>
            <a:tailEnd type="triangle" w="med" len="med"/>
          </a:ln>
        </p:spPr>
      </p:cxnSp>
      <p:sp>
        <p:nvSpPr>
          <p:cNvPr id="137" name="Google Shape;137;p19"/>
          <p:cNvSpPr txBox="1"/>
          <p:nvPr/>
        </p:nvSpPr>
        <p:spPr>
          <a:xfrm>
            <a:off x="288758" y="1796719"/>
            <a:ext cx="38501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x</a:t>
            </a:r>
            <a:endParaRPr sz="3200">
              <a:solidFill>
                <a:schemeClr val="dk1"/>
              </a:solidFill>
              <a:latin typeface="Calibri"/>
              <a:ea typeface="Calibri"/>
              <a:cs typeface="Calibri"/>
              <a:sym typeface="Calibri"/>
            </a:endParaRPr>
          </a:p>
        </p:txBody>
      </p:sp>
      <p:sp>
        <p:nvSpPr>
          <p:cNvPr id="138" name="Google Shape;138;p19"/>
          <p:cNvSpPr txBox="1"/>
          <p:nvPr/>
        </p:nvSpPr>
        <p:spPr>
          <a:xfrm>
            <a:off x="3785932" y="1634845"/>
            <a:ext cx="1491921" cy="5847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y = f(x)</a:t>
            </a:r>
            <a:endParaRPr sz="3200">
              <a:solidFill>
                <a:schemeClr val="dk1"/>
              </a:solidFill>
              <a:latin typeface="Calibri"/>
              <a:ea typeface="Calibri"/>
              <a:cs typeface="Calibri"/>
              <a:sym typeface="Calibri"/>
            </a:endParaRPr>
          </a:p>
        </p:txBody>
      </p:sp>
      <p:sp>
        <p:nvSpPr>
          <p:cNvPr id="144" name="Google Shape;144;p19"/>
          <p:cNvSpPr txBox="1"/>
          <p:nvPr/>
        </p:nvSpPr>
        <p:spPr>
          <a:xfrm>
            <a:off x="3235154" y="4186466"/>
            <a:ext cx="3240498" cy="19389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onsolas"/>
                <a:ea typeface="Consolas"/>
                <a:cs typeface="Consolas"/>
                <a:sym typeface="Consolas"/>
              </a:rPr>
              <a:t>if x in (0,1) :</a:t>
            </a:r>
            <a:endParaRPr dirty="0"/>
          </a:p>
          <a:p>
            <a:pPr marL="0" marR="0" lvl="0" indent="0" algn="l" rtl="0">
              <a:spcBef>
                <a:spcPts val="0"/>
              </a:spcBef>
              <a:spcAft>
                <a:spcPts val="0"/>
              </a:spcAft>
              <a:buNone/>
            </a:pPr>
            <a:r>
              <a:rPr lang="en-US" sz="2400" dirty="0">
                <a:solidFill>
                  <a:schemeClr val="dk1"/>
                </a:solidFill>
                <a:latin typeface="Consolas"/>
                <a:ea typeface="Consolas"/>
                <a:cs typeface="Consolas"/>
                <a:sym typeface="Consolas"/>
              </a:rPr>
              <a:t>    y = x*k1</a:t>
            </a:r>
            <a:endParaRPr dirty="0"/>
          </a:p>
          <a:p>
            <a:pPr marL="0" marR="0" lvl="0" indent="0" algn="l" rtl="0">
              <a:spcBef>
                <a:spcPts val="0"/>
              </a:spcBef>
              <a:spcAft>
                <a:spcPts val="0"/>
              </a:spcAft>
              <a:buNone/>
            </a:pPr>
            <a:r>
              <a:rPr lang="en-US" sz="2400" dirty="0" err="1">
                <a:solidFill>
                  <a:schemeClr val="dk1"/>
                </a:solidFill>
                <a:latin typeface="Consolas"/>
                <a:ea typeface="Consolas"/>
                <a:cs typeface="Consolas"/>
                <a:sym typeface="Consolas"/>
              </a:rPr>
              <a:t>elif</a:t>
            </a:r>
            <a:r>
              <a:rPr lang="en-US" sz="2400" dirty="0">
                <a:solidFill>
                  <a:schemeClr val="dk1"/>
                </a:solidFill>
                <a:latin typeface="Consolas"/>
                <a:ea typeface="Consolas"/>
                <a:cs typeface="Consolas"/>
                <a:sym typeface="Consolas"/>
              </a:rPr>
              <a:t> x in (1,2)</a:t>
            </a:r>
            <a:br>
              <a:rPr lang="en-US" sz="2400" dirty="0">
                <a:solidFill>
                  <a:schemeClr val="dk1"/>
                </a:solidFill>
                <a:latin typeface="Consolas"/>
                <a:ea typeface="Consolas"/>
                <a:cs typeface="Consolas"/>
                <a:sym typeface="Consolas"/>
              </a:rPr>
            </a:br>
            <a:r>
              <a:rPr lang="en-US" sz="2400" dirty="0">
                <a:solidFill>
                  <a:schemeClr val="dk1"/>
                </a:solidFill>
                <a:latin typeface="Consolas"/>
                <a:ea typeface="Consolas"/>
                <a:cs typeface="Consolas"/>
                <a:sym typeface="Consolas"/>
              </a:rPr>
              <a:t>   y = x*k2</a:t>
            </a:r>
            <a:endParaRPr dirty="0"/>
          </a:p>
          <a:p>
            <a:pPr marL="0" marR="0" lvl="0" indent="0" algn="l" rtl="0">
              <a:spcBef>
                <a:spcPts val="0"/>
              </a:spcBef>
              <a:spcAft>
                <a:spcPts val="0"/>
              </a:spcAft>
              <a:buNone/>
            </a:pPr>
            <a:r>
              <a:rPr lang="en-US" sz="2400" dirty="0" err="1">
                <a:solidFill>
                  <a:schemeClr val="dk1"/>
                </a:solidFill>
                <a:latin typeface="Consolas"/>
                <a:ea typeface="Consolas"/>
                <a:cs typeface="Consolas"/>
                <a:sym typeface="Consolas"/>
              </a:rPr>
              <a:t>elif</a:t>
            </a:r>
            <a:r>
              <a:rPr lang="en-US" sz="2400" dirty="0">
                <a:solidFill>
                  <a:schemeClr val="dk1"/>
                </a:solidFill>
                <a:latin typeface="Consolas"/>
                <a:ea typeface="Consolas"/>
                <a:cs typeface="Consolas"/>
                <a:sym typeface="Consolas"/>
              </a:rPr>
              <a:t> x in … </a:t>
            </a:r>
            <a:endParaRPr sz="2400" dirty="0">
              <a:solidFill>
                <a:schemeClr val="dk1"/>
              </a:solidFill>
              <a:latin typeface="Consolas"/>
              <a:ea typeface="Consolas"/>
              <a:cs typeface="Consolas"/>
              <a:sym typeface="Consolas"/>
            </a:endParaRPr>
          </a:p>
        </p:txBody>
      </p:sp>
      <p:cxnSp>
        <p:nvCxnSpPr>
          <p:cNvPr id="148" name="Google Shape;148;p19"/>
          <p:cNvCxnSpPr>
            <a:cxnSpLocks/>
          </p:cNvCxnSpPr>
          <p:nvPr/>
        </p:nvCxnSpPr>
        <p:spPr>
          <a:xfrm>
            <a:off x="8670758" y="1272855"/>
            <a:ext cx="1628400" cy="989100"/>
          </a:xfrm>
          <a:prstGeom prst="straightConnector1">
            <a:avLst/>
          </a:prstGeom>
          <a:noFill/>
          <a:ln w="63500" cap="flat" cmpd="sng">
            <a:solidFill>
              <a:schemeClr val="dk1"/>
            </a:solidFill>
            <a:prstDash val="solid"/>
            <a:miter lim="800000"/>
            <a:headEnd type="oval" w="sm" len="sm"/>
            <a:tailEnd type="oval" w="sm" len="sm"/>
          </a:ln>
        </p:spPr>
      </p:cxnSp>
      <p:cxnSp>
        <p:nvCxnSpPr>
          <p:cNvPr id="149" name="Google Shape;149;p19"/>
          <p:cNvCxnSpPr>
            <a:cxnSpLocks/>
          </p:cNvCxnSpPr>
          <p:nvPr/>
        </p:nvCxnSpPr>
        <p:spPr>
          <a:xfrm rot="10800000" flipH="1">
            <a:off x="5277853" y="2261913"/>
            <a:ext cx="5021100" cy="989100"/>
          </a:xfrm>
          <a:prstGeom prst="straightConnector1">
            <a:avLst/>
          </a:prstGeom>
          <a:noFill/>
          <a:ln w="63500" cap="flat" cmpd="sng">
            <a:solidFill>
              <a:schemeClr val="dk1"/>
            </a:solidFill>
            <a:prstDash val="solid"/>
            <a:miter lim="800000"/>
            <a:headEnd type="oval" w="sm" len="sm"/>
            <a:tailEnd type="oval" w="sm" len="sm"/>
          </a:ln>
        </p:spPr>
      </p:cxnSp>
      <p:cxnSp>
        <p:nvCxnSpPr>
          <p:cNvPr id="150" name="Google Shape;150;p19"/>
          <p:cNvCxnSpPr>
            <a:cxnSpLocks/>
          </p:cNvCxnSpPr>
          <p:nvPr/>
        </p:nvCxnSpPr>
        <p:spPr>
          <a:xfrm>
            <a:off x="5277853" y="3251013"/>
            <a:ext cx="4122900" cy="959100"/>
          </a:xfrm>
          <a:prstGeom prst="straightConnector1">
            <a:avLst/>
          </a:prstGeom>
          <a:noFill/>
          <a:ln w="63500" cap="flat" cmpd="sng">
            <a:solidFill>
              <a:schemeClr val="dk1"/>
            </a:solidFill>
            <a:prstDash val="solid"/>
            <a:miter lim="800000"/>
            <a:headEnd type="oval" w="sm" len="sm"/>
            <a:tailEnd type="oval" w="sm" len="sm"/>
          </a:ln>
        </p:spPr>
      </p:cxnSp>
      <p:sp>
        <p:nvSpPr>
          <p:cNvPr id="31" name="Google Shape;172;p20">
            <a:extLst>
              <a:ext uri="{FF2B5EF4-FFF2-40B4-BE49-F238E27FC236}">
                <a16:creationId xmlns:a16="http://schemas.microsoft.com/office/drawing/2014/main" id="{1000C527-A178-F34B-AE23-D6405160AD7C}"/>
              </a:ext>
            </a:extLst>
          </p:cNvPr>
          <p:cNvSpPr txBox="1"/>
          <p:nvPr/>
        </p:nvSpPr>
        <p:spPr>
          <a:xfrm>
            <a:off x="6475652" y="5199276"/>
            <a:ext cx="5580530" cy="1544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Complexity of the above function is 4 points (“weights”).</a:t>
            </a:r>
          </a:p>
          <a:p>
            <a:pPr marL="0" marR="0" lvl="0" indent="0" algn="l" rtl="0">
              <a:spcBef>
                <a:spcPts val="0"/>
              </a:spcBef>
              <a:spcAft>
                <a:spcPts val="0"/>
              </a:spcAft>
              <a:buNone/>
            </a:pPr>
            <a:endParaRPr sz="1800"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But what if the complexity requires … billions of points?</a:t>
            </a:r>
            <a:endParaRPr sz="1800"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Imagine that the input is not a single variable, but colored pictures or video clips ...</a:t>
            </a:r>
            <a:endParaRPr sz="1800" dirty="0">
              <a:solidFill>
                <a:schemeClr val="dk1"/>
              </a:solidFill>
              <a:latin typeface="Calibri"/>
              <a:ea typeface="Calibri"/>
              <a:cs typeface="Calibri"/>
              <a:sym typeface="Calibri"/>
            </a:endParaRPr>
          </a:p>
        </p:txBody>
      </p:sp>
      <p:cxnSp>
        <p:nvCxnSpPr>
          <p:cNvPr id="3" name="Straight Arrow Connector 2">
            <a:extLst>
              <a:ext uri="{FF2B5EF4-FFF2-40B4-BE49-F238E27FC236}">
                <a16:creationId xmlns:a16="http://schemas.microsoft.com/office/drawing/2014/main" id="{65765B65-86BE-8F41-94BA-5BC3F289D44E}"/>
              </a:ext>
            </a:extLst>
          </p:cNvPr>
          <p:cNvCxnSpPr>
            <a:cxnSpLocks/>
          </p:cNvCxnSpPr>
          <p:nvPr/>
        </p:nvCxnSpPr>
        <p:spPr>
          <a:xfrm>
            <a:off x="7123110" y="888137"/>
            <a:ext cx="0" cy="908582"/>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6937ED8-8437-E74E-8758-28C8698BFF7B}"/>
              </a:ext>
            </a:extLst>
          </p:cNvPr>
          <p:cNvCxnSpPr>
            <a:cxnSpLocks/>
          </p:cNvCxnSpPr>
          <p:nvPr/>
        </p:nvCxnSpPr>
        <p:spPr>
          <a:xfrm>
            <a:off x="7123110" y="1866292"/>
            <a:ext cx="0" cy="908582"/>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F8A7BBCE-DB8F-0C49-9B21-C9A1757B84C7}"/>
              </a:ext>
            </a:extLst>
          </p:cNvPr>
          <p:cNvCxnSpPr>
            <a:cxnSpLocks/>
          </p:cNvCxnSpPr>
          <p:nvPr/>
        </p:nvCxnSpPr>
        <p:spPr>
          <a:xfrm>
            <a:off x="7115490" y="2834624"/>
            <a:ext cx="0" cy="908582"/>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7BCCF46-3A83-1B4A-B541-D61DA858F460}"/>
              </a:ext>
            </a:extLst>
          </p:cNvPr>
          <p:cNvCxnSpPr>
            <a:cxnSpLocks/>
          </p:cNvCxnSpPr>
          <p:nvPr/>
        </p:nvCxnSpPr>
        <p:spPr>
          <a:xfrm>
            <a:off x="7107870" y="3801748"/>
            <a:ext cx="0" cy="908582"/>
          </a:xfrm>
          <a:prstGeom prst="straightConnector1">
            <a:avLst/>
          </a:prstGeom>
          <a:ln w="63500">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D2C000FF-18A9-A44D-B98C-A1DF72BD9FE3}"/>
              </a:ext>
            </a:extLst>
          </p:cNvPr>
          <p:cNvSpPr txBox="1"/>
          <p:nvPr/>
        </p:nvSpPr>
        <p:spPr>
          <a:xfrm>
            <a:off x="7420289" y="1189713"/>
            <a:ext cx="683329" cy="307777"/>
          </a:xfrm>
          <a:prstGeom prst="rect">
            <a:avLst/>
          </a:prstGeom>
          <a:noFill/>
        </p:spPr>
        <p:txBody>
          <a:bodyPr wrap="square" rtlCol="0">
            <a:spAutoFit/>
          </a:bodyPr>
          <a:lstStyle/>
          <a:p>
            <a:r>
              <a:rPr lang="en-US" dirty="0">
                <a:solidFill>
                  <a:schemeClr val="dk1"/>
                </a:solidFill>
                <a:latin typeface="Calibri"/>
                <a:ea typeface="Calibri"/>
                <a:cs typeface="Calibri"/>
                <a:sym typeface="Calibri"/>
              </a:rPr>
              <a:t>0..1</a:t>
            </a:r>
          </a:p>
        </p:txBody>
      </p:sp>
      <p:sp>
        <p:nvSpPr>
          <p:cNvPr id="39" name="TextBox 38">
            <a:extLst>
              <a:ext uri="{FF2B5EF4-FFF2-40B4-BE49-F238E27FC236}">
                <a16:creationId xmlns:a16="http://schemas.microsoft.com/office/drawing/2014/main" id="{E8B77A8F-01D1-7F49-AB47-C925B590C7CB}"/>
              </a:ext>
            </a:extLst>
          </p:cNvPr>
          <p:cNvSpPr txBox="1"/>
          <p:nvPr/>
        </p:nvSpPr>
        <p:spPr>
          <a:xfrm>
            <a:off x="7420288" y="2073674"/>
            <a:ext cx="683329" cy="307777"/>
          </a:xfrm>
          <a:prstGeom prst="rect">
            <a:avLst/>
          </a:prstGeom>
          <a:noFill/>
        </p:spPr>
        <p:txBody>
          <a:bodyPr wrap="square" rtlCol="0">
            <a:spAutoFit/>
          </a:bodyPr>
          <a:lstStyle/>
          <a:p>
            <a:r>
              <a:rPr lang="en-US" dirty="0">
                <a:solidFill>
                  <a:schemeClr val="dk1"/>
                </a:solidFill>
                <a:latin typeface="Calibri"/>
                <a:ea typeface="Calibri"/>
                <a:cs typeface="Calibri"/>
                <a:sym typeface="Calibri"/>
              </a:rPr>
              <a:t>1..2</a:t>
            </a:r>
          </a:p>
        </p:txBody>
      </p:sp>
      <p:sp>
        <p:nvSpPr>
          <p:cNvPr id="40" name="TextBox 39">
            <a:extLst>
              <a:ext uri="{FF2B5EF4-FFF2-40B4-BE49-F238E27FC236}">
                <a16:creationId xmlns:a16="http://schemas.microsoft.com/office/drawing/2014/main" id="{14A487C9-793B-8741-8D01-ACC715AF1907}"/>
              </a:ext>
            </a:extLst>
          </p:cNvPr>
          <p:cNvSpPr txBox="1"/>
          <p:nvPr/>
        </p:nvSpPr>
        <p:spPr>
          <a:xfrm>
            <a:off x="7440675" y="3092561"/>
            <a:ext cx="683329" cy="307777"/>
          </a:xfrm>
          <a:prstGeom prst="rect">
            <a:avLst/>
          </a:prstGeom>
          <a:noFill/>
        </p:spPr>
        <p:txBody>
          <a:bodyPr wrap="square" rtlCol="0">
            <a:spAutoFit/>
          </a:bodyPr>
          <a:lstStyle/>
          <a:p>
            <a:r>
              <a:rPr lang="en-US" dirty="0">
                <a:solidFill>
                  <a:schemeClr val="dk1"/>
                </a:solidFill>
                <a:latin typeface="Calibri"/>
                <a:ea typeface="Calibri"/>
                <a:cs typeface="Calibri"/>
                <a:sym typeface="Calibri"/>
              </a:rPr>
              <a:t>2..3</a:t>
            </a:r>
          </a:p>
        </p:txBody>
      </p:sp>
      <p:sp>
        <p:nvSpPr>
          <p:cNvPr id="41" name="TextBox 40">
            <a:extLst>
              <a:ext uri="{FF2B5EF4-FFF2-40B4-BE49-F238E27FC236}">
                <a16:creationId xmlns:a16="http://schemas.microsoft.com/office/drawing/2014/main" id="{433F7640-AB08-374B-9C17-00C58061E42C}"/>
              </a:ext>
            </a:extLst>
          </p:cNvPr>
          <p:cNvSpPr txBox="1"/>
          <p:nvPr/>
        </p:nvSpPr>
        <p:spPr>
          <a:xfrm>
            <a:off x="7420288" y="4007077"/>
            <a:ext cx="683329" cy="307777"/>
          </a:xfrm>
          <a:prstGeom prst="rect">
            <a:avLst/>
          </a:prstGeom>
          <a:noFill/>
        </p:spPr>
        <p:txBody>
          <a:bodyPr wrap="square" rtlCol="0">
            <a:spAutoFit/>
          </a:bodyPr>
          <a:lstStyle/>
          <a:p>
            <a:r>
              <a:rPr lang="en-US" dirty="0">
                <a:solidFill>
                  <a:schemeClr val="dk1"/>
                </a:solidFill>
                <a:latin typeface="Calibri"/>
                <a:ea typeface="Calibri"/>
                <a:cs typeface="Calibri"/>
                <a:sym typeface="Calibri"/>
              </a:rPr>
              <a:t>3..4</a:t>
            </a:r>
          </a:p>
        </p:txBody>
      </p:sp>
    </p:spTree>
    <p:extLst>
      <p:ext uri="{BB962C8B-B14F-4D97-AF65-F5344CB8AC3E}">
        <p14:creationId xmlns:p14="http://schemas.microsoft.com/office/powerpoint/2010/main" val="4225424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1"/>
          <p:cNvSpPr txBox="1"/>
          <p:nvPr/>
        </p:nvSpPr>
        <p:spPr>
          <a:xfrm>
            <a:off x="385010" y="64931"/>
            <a:ext cx="965734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Chess board “multiplicative” complexity</a:t>
            </a:r>
            <a:endParaRPr/>
          </a:p>
        </p:txBody>
      </p:sp>
      <p:sp>
        <p:nvSpPr>
          <p:cNvPr id="189" name="Google Shape;189;p21"/>
          <p:cNvSpPr/>
          <p:nvPr/>
        </p:nvSpPr>
        <p:spPr>
          <a:xfrm>
            <a:off x="1090863" y="1058779"/>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0" name="Google Shape;190;p21"/>
          <p:cNvSpPr/>
          <p:nvPr/>
        </p:nvSpPr>
        <p:spPr>
          <a:xfrm>
            <a:off x="1090863" y="1700463"/>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1" name="Google Shape;191;p21"/>
          <p:cNvSpPr/>
          <p:nvPr/>
        </p:nvSpPr>
        <p:spPr>
          <a:xfrm>
            <a:off x="1098884" y="2350168"/>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 name="Google Shape;192;p21"/>
          <p:cNvSpPr/>
          <p:nvPr/>
        </p:nvSpPr>
        <p:spPr>
          <a:xfrm>
            <a:off x="1098884" y="2991852"/>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21"/>
          <p:cNvSpPr/>
          <p:nvPr/>
        </p:nvSpPr>
        <p:spPr>
          <a:xfrm>
            <a:off x="1082843" y="3633537"/>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 name="Google Shape;194;p21"/>
          <p:cNvSpPr/>
          <p:nvPr/>
        </p:nvSpPr>
        <p:spPr>
          <a:xfrm>
            <a:off x="1082843" y="4275221"/>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 name="Google Shape;195;p21"/>
          <p:cNvSpPr/>
          <p:nvPr/>
        </p:nvSpPr>
        <p:spPr>
          <a:xfrm>
            <a:off x="1090864" y="4924926"/>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 name="Google Shape;196;p21"/>
          <p:cNvSpPr/>
          <p:nvPr/>
        </p:nvSpPr>
        <p:spPr>
          <a:xfrm>
            <a:off x="1090864" y="5566610"/>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21"/>
          <p:cNvSpPr/>
          <p:nvPr/>
        </p:nvSpPr>
        <p:spPr>
          <a:xfrm>
            <a:off x="1756609" y="1724523"/>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21"/>
          <p:cNvSpPr/>
          <p:nvPr/>
        </p:nvSpPr>
        <p:spPr>
          <a:xfrm>
            <a:off x="1756609" y="2366207"/>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21"/>
          <p:cNvSpPr/>
          <p:nvPr/>
        </p:nvSpPr>
        <p:spPr>
          <a:xfrm>
            <a:off x="1748588" y="3015912"/>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21"/>
          <p:cNvSpPr/>
          <p:nvPr/>
        </p:nvSpPr>
        <p:spPr>
          <a:xfrm>
            <a:off x="1748588" y="3657596"/>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21"/>
          <p:cNvSpPr/>
          <p:nvPr/>
        </p:nvSpPr>
        <p:spPr>
          <a:xfrm>
            <a:off x="1748589" y="4299281"/>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2" name="Google Shape;202;p21"/>
          <p:cNvSpPr/>
          <p:nvPr/>
        </p:nvSpPr>
        <p:spPr>
          <a:xfrm>
            <a:off x="1748589" y="4940965"/>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3" name="Google Shape;203;p21"/>
          <p:cNvSpPr/>
          <p:nvPr/>
        </p:nvSpPr>
        <p:spPr>
          <a:xfrm>
            <a:off x="1756610" y="5590670"/>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4" name="Google Shape;204;p21"/>
          <p:cNvSpPr/>
          <p:nvPr/>
        </p:nvSpPr>
        <p:spPr>
          <a:xfrm>
            <a:off x="1748585" y="1074825"/>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5" name="Google Shape;205;p21"/>
          <p:cNvSpPr/>
          <p:nvPr/>
        </p:nvSpPr>
        <p:spPr>
          <a:xfrm>
            <a:off x="2382255" y="1066801"/>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21"/>
          <p:cNvSpPr/>
          <p:nvPr/>
        </p:nvSpPr>
        <p:spPr>
          <a:xfrm>
            <a:off x="2382255" y="1708485"/>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7" name="Google Shape;207;p21"/>
          <p:cNvSpPr/>
          <p:nvPr/>
        </p:nvSpPr>
        <p:spPr>
          <a:xfrm>
            <a:off x="2390276" y="2358190"/>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21"/>
          <p:cNvSpPr/>
          <p:nvPr/>
        </p:nvSpPr>
        <p:spPr>
          <a:xfrm>
            <a:off x="2390276" y="2999874"/>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21"/>
          <p:cNvSpPr/>
          <p:nvPr/>
        </p:nvSpPr>
        <p:spPr>
          <a:xfrm>
            <a:off x="2390277" y="3641559"/>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21"/>
          <p:cNvSpPr/>
          <p:nvPr/>
        </p:nvSpPr>
        <p:spPr>
          <a:xfrm>
            <a:off x="2390277" y="4283243"/>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21"/>
          <p:cNvSpPr/>
          <p:nvPr/>
        </p:nvSpPr>
        <p:spPr>
          <a:xfrm>
            <a:off x="2382256" y="4932948"/>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21"/>
          <p:cNvSpPr/>
          <p:nvPr/>
        </p:nvSpPr>
        <p:spPr>
          <a:xfrm>
            <a:off x="2382256" y="5574632"/>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21"/>
          <p:cNvSpPr/>
          <p:nvPr/>
        </p:nvSpPr>
        <p:spPr>
          <a:xfrm>
            <a:off x="3048001" y="1732545"/>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21"/>
          <p:cNvSpPr/>
          <p:nvPr/>
        </p:nvSpPr>
        <p:spPr>
          <a:xfrm>
            <a:off x="3048001" y="2374229"/>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21"/>
          <p:cNvSpPr/>
          <p:nvPr/>
        </p:nvSpPr>
        <p:spPr>
          <a:xfrm>
            <a:off x="3039980" y="3023934"/>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6" name="Google Shape;216;p21"/>
          <p:cNvSpPr/>
          <p:nvPr/>
        </p:nvSpPr>
        <p:spPr>
          <a:xfrm>
            <a:off x="3039980" y="3665618"/>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7" name="Google Shape;217;p21"/>
          <p:cNvSpPr/>
          <p:nvPr/>
        </p:nvSpPr>
        <p:spPr>
          <a:xfrm>
            <a:off x="3039981" y="4307303"/>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8" name="Google Shape;218;p21"/>
          <p:cNvSpPr/>
          <p:nvPr/>
        </p:nvSpPr>
        <p:spPr>
          <a:xfrm>
            <a:off x="3039981" y="4948987"/>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9" name="Google Shape;219;p21"/>
          <p:cNvSpPr/>
          <p:nvPr/>
        </p:nvSpPr>
        <p:spPr>
          <a:xfrm>
            <a:off x="3048002" y="5598692"/>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0" name="Google Shape;220;p21"/>
          <p:cNvSpPr/>
          <p:nvPr/>
        </p:nvSpPr>
        <p:spPr>
          <a:xfrm>
            <a:off x="3039977" y="1066805"/>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21"/>
          <p:cNvSpPr/>
          <p:nvPr/>
        </p:nvSpPr>
        <p:spPr>
          <a:xfrm>
            <a:off x="3681667" y="1050759"/>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p21"/>
          <p:cNvSpPr/>
          <p:nvPr/>
        </p:nvSpPr>
        <p:spPr>
          <a:xfrm>
            <a:off x="3681667" y="1692443"/>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p21"/>
          <p:cNvSpPr/>
          <p:nvPr/>
        </p:nvSpPr>
        <p:spPr>
          <a:xfrm>
            <a:off x="3689688" y="2342148"/>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p21"/>
          <p:cNvSpPr/>
          <p:nvPr/>
        </p:nvSpPr>
        <p:spPr>
          <a:xfrm>
            <a:off x="3689688" y="2983832"/>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p21"/>
          <p:cNvSpPr/>
          <p:nvPr/>
        </p:nvSpPr>
        <p:spPr>
          <a:xfrm>
            <a:off x="3673647" y="3625517"/>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6" name="Google Shape;226;p21"/>
          <p:cNvSpPr/>
          <p:nvPr/>
        </p:nvSpPr>
        <p:spPr>
          <a:xfrm>
            <a:off x="3673647" y="4267201"/>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7" name="Google Shape;227;p21"/>
          <p:cNvSpPr/>
          <p:nvPr/>
        </p:nvSpPr>
        <p:spPr>
          <a:xfrm>
            <a:off x="3681668" y="4916906"/>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8" name="Google Shape;228;p21"/>
          <p:cNvSpPr/>
          <p:nvPr/>
        </p:nvSpPr>
        <p:spPr>
          <a:xfrm>
            <a:off x="3681668" y="5558590"/>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9" name="Google Shape;229;p21"/>
          <p:cNvSpPr/>
          <p:nvPr/>
        </p:nvSpPr>
        <p:spPr>
          <a:xfrm>
            <a:off x="4347413" y="1716503"/>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0" name="Google Shape;230;p21"/>
          <p:cNvSpPr/>
          <p:nvPr/>
        </p:nvSpPr>
        <p:spPr>
          <a:xfrm>
            <a:off x="4347413" y="2358187"/>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 name="Google Shape;231;p21"/>
          <p:cNvSpPr/>
          <p:nvPr/>
        </p:nvSpPr>
        <p:spPr>
          <a:xfrm>
            <a:off x="4339392" y="3007892"/>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2" name="Google Shape;232;p21"/>
          <p:cNvSpPr/>
          <p:nvPr/>
        </p:nvSpPr>
        <p:spPr>
          <a:xfrm>
            <a:off x="4339392" y="3649576"/>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21"/>
          <p:cNvSpPr/>
          <p:nvPr/>
        </p:nvSpPr>
        <p:spPr>
          <a:xfrm>
            <a:off x="4339393" y="4291261"/>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21"/>
          <p:cNvSpPr/>
          <p:nvPr/>
        </p:nvSpPr>
        <p:spPr>
          <a:xfrm>
            <a:off x="4339393" y="4932945"/>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21"/>
          <p:cNvSpPr/>
          <p:nvPr/>
        </p:nvSpPr>
        <p:spPr>
          <a:xfrm>
            <a:off x="4347414" y="5582650"/>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21"/>
          <p:cNvSpPr/>
          <p:nvPr/>
        </p:nvSpPr>
        <p:spPr>
          <a:xfrm>
            <a:off x="4339389" y="1066805"/>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21"/>
          <p:cNvSpPr/>
          <p:nvPr/>
        </p:nvSpPr>
        <p:spPr>
          <a:xfrm>
            <a:off x="4973059" y="1058781"/>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 name="Google Shape;238;p21"/>
          <p:cNvSpPr/>
          <p:nvPr/>
        </p:nvSpPr>
        <p:spPr>
          <a:xfrm>
            <a:off x="4973059" y="1700465"/>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9" name="Google Shape;239;p21"/>
          <p:cNvSpPr/>
          <p:nvPr/>
        </p:nvSpPr>
        <p:spPr>
          <a:xfrm>
            <a:off x="4981080" y="2350170"/>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21"/>
          <p:cNvSpPr/>
          <p:nvPr/>
        </p:nvSpPr>
        <p:spPr>
          <a:xfrm>
            <a:off x="4981080" y="2991854"/>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21"/>
          <p:cNvSpPr/>
          <p:nvPr/>
        </p:nvSpPr>
        <p:spPr>
          <a:xfrm>
            <a:off x="4981081" y="3633539"/>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21"/>
          <p:cNvSpPr/>
          <p:nvPr/>
        </p:nvSpPr>
        <p:spPr>
          <a:xfrm>
            <a:off x="4981081" y="4275223"/>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21"/>
          <p:cNvSpPr/>
          <p:nvPr/>
        </p:nvSpPr>
        <p:spPr>
          <a:xfrm>
            <a:off x="4973060" y="4924928"/>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21"/>
          <p:cNvSpPr/>
          <p:nvPr/>
        </p:nvSpPr>
        <p:spPr>
          <a:xfrm>
            <a:off x="4973060" y="5566612"/>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21"/>
          <p:cNvSpPr/>
          <p:nvPr/>
        </p:nvSpPr>
        <p:spPr>
          <a:xfrm>
            <a:off x="5638805" y="1724525"/>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21"/>
          <p:cNvSpPr/>
          <p:nvPr/>
        </p:nvSpPr>
        <p:spPr>
          <a:xfrm>
            <a:off x="5638805" y="2366209"/>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21"/>
          <p:cNvSpPr/>
          <p:nvPr/>
        </p:nvSpPr>
        <p:spPr>
          <a:xfrm>
            <a:off x="5630784" y="3015914"/>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8" name="Google Shape;248;p21"/>
          <p:cNvSpPr/>
          <p:nvPr/>
        </p:nvSpPr>
        <p:spPr>
          <a:xfrm>
            <a:off x="5630784" y="3657598"/>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9" name="Google Shape;249;p21"/>
          <p:cNvSpPr/>
          <p:nvPr/>
        </p:nvSpPr>
        <p:spPr>
          <a:xfrm>
            <a:off x="5630785" y="4299283"/>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21"/>
          <p:cNvSpPr/>
          <p:nvPr/>
        </p:nvSpPr>
        <p:spPr>
          <a:xfrm>
            <a:off x="5630785" y="4940967"/>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21"/>
          <p:cNvSpPr/>
          <p:nvPr/>
        </p:nvSpPr>
        <p:spPr>
          <a:xfrm>
            <a:off x="5638806" y="5590672"/>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21"/>
          <p:cNvSpPr/>
          <p:nvPr/>
        </p:nvSpPr>
        <p:spPr>
          <a:xfrm>
            <a:off x="5630781" y="1058785"/>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21"/>
          <p:cNvSpPr txBox="1"/>
          <p:nvPr/>
        </p:nvSpPr>
        <p:spPr>
          <a:xfrm>
            <a:off x="1203155" y="1042737"/>
            <a:ext cx="481263" cy="7058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dirty="0">
                <a:solidFill>
                  <a:schemeClr val="dk1"/>
                </a:solidFill>
                <a:latin typeface="Calibri"/>
                <a:ea typeface="Calibri"/>
                <a:cs typeface="Calibri"/>
                <a:sym typeface="Calibri"/>
              </a:rPr>
              <a:t>1</a:t>
            </a:r>
            <a:endParaRPr sz="4000" b="1" dirty="0">
              <a:solidFill>
                <a:schemeClr val="dk1"/>
              </a:solidFill>
              <a:latin typeface="Calibri"/>
              <a:ea typeface="Calibri"/>
              <a:cs typeface="Calibri"/>
              <a:sym typeface="Calibri"/>
            </a:endParaRPr>
          </a:p>
        </p:txBody>
      </p:sp>
      <p:sp>
        <p:nvSpPr>
          <p:cNvPr id="254" name="Google Shape;254;p21"/>
          <p:cNvSpPr txBox="1"/>
          <p:nvPr/>
        </p:nvSpPr>
        <p:spPr>
          <a:xfrm>
            <a:off x="1836819" y="1050754"/>
            <a:ext cx="481263" cy="7058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dirty="0">
                <a:solidFill>
                  <a:schemeClr val="dk1"/>
                </a:solidFill>
                <a:latin typeface="Calibri"/>
                <a:ea typeface="Calibri"/>
                <a:cs typeface="Calibri"/>
                <a:sym typeface="Calibri"/>
              </a:rPr>
              <a:t>2</a:t>
            </a:r>
            <a:endParaRPr dirty="0"/>
          </a:p>
        </p:txBody>
      </p:sp>
      <p:sp>
        <p:nvSpPr>
          <p:cNvPr id="255" name="Google Shape;255;p21"/>
          <p:cNvSpPr txBox="1"/>
          <p:nvPr/>
        </p:nvSpPr>
        <p:spPr>
          <a:xfrm>
            <a:off x="2502565" y="1042736"/>
            <a:ext cx="481263" cy="7058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dirty="0">
                <a:solidFill>
                  <a:schemeClr val="dk1"/>
                </a:solidFill>
                <a:latin typeface="Calibri"/>
                <a:ea typeface="Calibri"/>
                <a:cs typeface="Calibri"/>
                <a:sym typeface="Calibri"/>
              </a:rPr>
              <a:t>4</a:t>
            </a:r>
            <a:endParaRPr sz="4000" b="1" dirty="0">
              <a:solidFill>
                <a:schemeClr val="dk1"/>
              </a:solidFill>
              <a:latin typeface="Calibri"/>
              <a:ea typeface="Calibri"/>
              <a:cs typeface="Calibri"/>
              <a:sym typeface="Calibri"/>
            </a:endParaRPr>
          </a:p>
        </p:txBody>
      </p:sp>
      <p:sp>
        <p:nvSpPr>
          <p:cNvPr id="256" name="Google Shape;256;p21"/>
          <p:cNvSpPr txBox="1"/>
          <p:nvPr/>
        </p:nvSpPr>
        <p:spPr>
          <a:xfrm>
            <a:off x="3168311" y="1034715"/>
            <a:ext cx="481263" cy="7058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8</a:t>
            </a:r>
            <a:endParaRPr/>
          </a:p>
        </p:txBody>
      </p:sp>
      <p:sp>
        <p:nvSpPr>
          <p:cNvPr id="257" name="Google Shape;257;p21"/>
          <p:cNvSpPr txBox="1"/>
          <p:nvPr/>
        </p:nvSpPr>
        <p:spPr>
          <a:xfrm>
            <a:off x="3801975" y="1042736"/>
            <a:ext cx="481263"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a:solidFill>
                  <a:schemeClr val="dk1"/>
                </a:solidFill>
                <a:latin typeface="Calibri"/>
                <a:ea typeface="Calibri"/>
                <a:cs typeface="Calibri"/>
                <a:sym typeface="Calibri"/>
              </a:rPr>
              <a:t>…</a:t>
            </a:r>
            <a:endParaRPr sz="4000" b="1">
              <a:solidFill>
                <a:schemeClr val="dk1"/>
              </a:solidFill>
              <a:latin typeface="Calibri"/>
              <a:ea typeface="Calibri"/>
              <a:cs typeface="Calibri"/>
              <a:sym typeface="Calibri"/>
            </a:endParaRPr>
          </a:p>
        </p:txBody>
      </p:sp>
      <p:sp>
        <p:nvSpPr>
          <p:cNvPr id="258" name="Google Shape;258;p21"/>
          <p:cNvSpPr txBox="1"/>
          <p:nvPr/>
        </p:nvSpPr>
        <p:spPr>
          <a:xfrm>
            <a:off x="7202905" y="5526500"/>
            <a:ext cx="2454442"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2</a:t>
            </a:r>
            <a:r>
              <a:rPr lang="en-US" sz="4000" baseline="30000">
                <a:solidFill>
                  <a:schemeClr val="dk1"/>
                </a:solidFill>
                <a:latin typeface="Calibri"/>
                <a:ea typeface="Calibri"/>
                <a:cs typeface="Calibri"/>
                <a:sym typeface="Calibri"/>
              </a:rPr>
              <a:t>64</a:t>
            </a:r>
            <a:r>
              <a:rPr lang="en-US" sz="4000">
                <a:solidFill>
                  <a:schemeClr val="dk1"/>
                </a:solidFill>
                <a:latin typeface="Calibri"/>
                <a:ea typeface="Calibri"/>
                <a:cs typeface="Calibri"/>
                <a:sym typeface="Calibri"/>
              </a:rPr>
              <a:t> ~ 10</a:t>
            </a:r>
            <a:r>
              <a:rPr lang="en-US" sz="4000" baseline="30000">
                <a:solidFill>
                  <a:schemeClr val="dk1"/>
                </a:solidFill>
                <a:latin typeface="Calibri"/>
                <a:ea typeface="Calibri"/>
                <a:cs typeface="Calibri"/>
                <a:sym typeface="Calibri"/>
              </a:rPr>
              <a:t>19</a:t>
            </a:r>
            <a:r>
              <a:rPr lang="en-US" sz="4000">
                <a:solidFill>
                  <a:schemeClr val="dk1"/>
                </a:solidFill>
                <a:latin typeface="Calibri"/>
                <a:ea typeface="Calibri"/>
                <a:cs typeface="Calibri"/>
                <a:sym typeface="Calibri"/>
              </a:rPr>
              <a:t> </a:t>
            </a:r>
            <a:endParaRPr sz="4000">
              <a:solidFill>
                <a:schemeClr val="dk1"/>
              </a:solidFill>
              <a:latin typeface="Calibri"/>
              <a:ea typeface="Calibri"/>
              <a:cs typeface="Calibri"/>
              <a:sym typeface="Calibri"/>
            </a:endParaRPr>
          </a:p>
        </p:txBody>
      </p:sp>
      <p:cxnSp>
        <p:nvCxnSpPr>
          <p:cNvPr id="259" name="Google Shape;259;p21"/>
          <p:cNvCxnSpPr>
            <a:stCxn id="258" idx="1"/>
          </p:cNvCxnSpPr>
          <p:nvPr/>
        </p:nvCxnSpPr>
        <p:spPr>
          <a:xfrm flipH="1">
            <a:off x="5959705" y="5880443"/>
            <a:ext cx="1243200" cy="39000"/>
          </a:xfrm>
          <a:prstGeom prst="straightConnector1">
            <a:avLst/>
          </a:prstGeom>
          <a:noFill/>
          <a:ln w="22225" cap="flat" cmpd="sng">
            <a:solidFill>
              <a:srgbClr val="FF0000"/>
            </a:solidFill>
            <a:prstDash val="solid"/>
            <a:miter lim="800000"/>
            <a:headEnd type="none" w="sm" len="sm"/>
            <a:tailEnd type="triangle" w="med" len="med"/>
          </a:ln>
        </p:spPr>
      </p:cxnSp>
      <p:sp>
        <p:nvSpPr>
          <p:cNvPr id="260" name="Google Shape;260;p21"/>
          <p:cNvSpPr txBox="1"/>
          <p:nvPr/>
        </p:nvSpPr>
        <p:spPr>
          <a:xfrm>
            <a:off x="6930197" y="1544051"/>
            <a:ext cx="3898224" cy="7078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a:solidFill>
                  <a:schemeClr val="dk1"/>
                </a:solidFill>
                <a:latin typeface="Calibri"/>
                <a:ea typeface="Calibri"/>
                <a:cs typeface="Calibri"/>
                <a:sym typeface="Calibri"/>
              </a:rPr>
              <a:t>N</a:t>
            </a:r>
            <a:r>
              <a:rPr lang="en-US" sz="4000" baseline="-25000">
                <a:solidFill>
                  <a:schemeClr val="dk1"/>
                </a:solidFill>
                <a:latin typeface="Calibri"/>
                <a:ea typeface="Calibri"/>
                <a:cs typeface="Calibri"/>
                <a:sym typeface="Calibri"/>
              </a:rPr>
              <a:t>k</a:t>
            </a:r>
            <a:r>
              <a:rPr lang="en-US" sz="4000">
                <a:solidFill>
                  <a:schemeClr val="dk1"/>
                </a:solidFill>
                <a:latin typeface="Calibri"/>
                <a:ea typeface="Calibri"/>
                <a:cs typeface="Calibri"/>
                <a:sym typeface="Calibri"/>
              </a:rPr>
              <a:t> = 2*N</a:t>
            </a:r>
            <a:r>
              <a:rPr lang="en-US" sz="4000" baseline="-25000">
                <a:solidFill>
                  <a:schemeClr val="dk1"/>
                </a:solidFill>
                <a:latin typeface="Calibri"/>
                <a:ea typeface="Calibri"/>
                <a:cs typeface="Calibri"/>
                <a:sym typeface="Calibri"/>
              </a:rPr>
              <a:t>k-1</a:t>
            </a:r>
            <a:endParaRPr sz="4000" baseline="-250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62412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2"/>
          <p:cNvSpPr txBox="1"/>
          <p:nvPr/>
        </p:nvSpPr>
        <p:spPr>
          <a:xfrm>
            <a:off x="128337" y="129790"/>
            <a:ext cx="115824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Deep Learning – using layers to achieve “multiplicative” complexity</a:t>
            </a:r>
            <a:endParaRPr sz="3200" b="1">
              <a:solidFill>
                <a:schemeClr val="dk1"/>
              </a:solidFill>
              <a:latin typeface="Calibri"/>
              <a:ea typeface="Calibri"/>
              <a:cs typeface="Calibri"/>
              <a:sym typeface="Calibri"/>
            </a:endParaRPr>
          </a:p>
        </p:txBody>
      </p:sp>
      <p:sp>
        <p:nvSpPr>
          <p:cNvPr id="266" name="Google Shape;266;p22"/>
          <p:cNvSpPr/>
          <p:nvPr/>
        </p:nvSpPr>
        <p:spPr>
          <a:xfrm>
            <a:off x="385014" y="2315874"/>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22"/>
          <p:cNvSpPr/>
          <p:nvPr/>
        </p:nvSpPr>
        <p:spPr>
          <a:xfrm>
            <a:off x="1949116" y="794089"/>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8" name="Google Shape;268;p22"/>
          <p:cNvSpPr/>
          <p:nvPr/>
        </p:nvSpPr>
        <p:spPr>
          <a:xfrm>
            <a:off x="1949116" y="1770443"/>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22"/>
          <p:cNvSpPr/>
          <p:nvPr/>
        </p:nvSpPr>
        <p:spPr>
          <a:xfrm>
            <a:off x="1949116" y="278468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22"/>
          <p:cNvSpPr/>
          <p:nvPr/>
        </p:nvSpPr>
        <p:spPr>
          <a:xfrm>
            <a:off x="1949116" y="3761042"/>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22"/>
          <p:cNvSpPr/>
          <p:nvPr/>
        </p:nvSpPr>
        <p:spPr>
          <a:xfrm>
            <a:off x="8161404" y="227195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72" name="Google Shape;272;p22"/>
          <p:cNvCxnSpPr>
            <a:stCxn id="266" idx="6"/>
            <a:endCxn id="267" idx="2"/>
          </p:cNvCxnSpPr>
          <p:nvPr/>
        </p:nvCxnSpPr>
        <p:spPr>
          <a:xfrm rot="10800000" flipH="1">
            <a:off x="930445" y="1066690"/>
            <a:ext cx="1018800" cy="1521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3" name="Google Shape;273;p22"/>
          <p:cNvCxnSpPr>
            <a:stCxn id="266" idx="6"/>
            <a:endCxn id="268" idx="2"/>
          </p:cNvCxnSpPr>
          <p:nvPr/>
        </p:nvCxnSpPr>
        <p:spPr>
          <a:xfrm rot="10800000" flipH="1">
            <a:off x="930445" y="2043190"/>
            <a:ext cx="1018800" cy="54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4" name="Google Shape;274;p22"/>
          <p:cNvCxnSpPr>
            <a:stCxn id="266" idx="6"/>
            <a:endCxn id="269" idx="2"/>
          </p:cNvCxnSpPr>
          <p:nvPr/>
        </p:nvCxnSpPr>
        <p:spPr>
          <a:xfrm>
            <a:off x="930445" y="2588590"/>
            <a:ext cx="1018800" cy="46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5" name="Google Shape;275;p22"/>
          <p:cNvCxnSpPr>
            <a:stCxn id="266" idx="6"/>
            <a:endCxn id="270" idx="2"/>
          </p:cNvCxnSpPr>
          <p:nvPr/>
        </p:nvCxnSpPr>
        <p:spPr>
          <a:xfrm>
            <a:off x="930445" y="2588590"/>
            <a:ext cx="1018800" cy="144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6" name="Google Shape;276;p22"/>
          <p:cNvCxnSpPr>
            <a:stCxn id="277" idx="6"/>
            <a:endCxn id="271" idx="2"/>
          </p:cNvCxnSpPr>
          <p:nvPr/>
        </p:nvCxnSpPr>
        <p:spPr>
          <a:xfrm rot="10800000" flipH="1">
            <a:off x="7251015" y="2544558"/>
            <a:ext cx="910500" cy="1489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8" name="Google Shape;278;p22"/>
          <p:cNvCxnSpPr>
            <a:stCxn id="279" idx="6"/>
            <a:endCxn id="271" idx="2"/>
          </p:cNvCxnSpPr>
          <p:nvPr/>
        </p:nvCxnSpPr>
        <p:spPr>
          <a:xfrm rot="10800000" flipH="1">
            <a:off x="7251015" y="2544704"/>
            <a:ext cx="910500" cy="512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0" name="Google Shape;280;p22"/>
          <p:cNvCxnSpPr>
            <a:stCxn id="281" idx="6"/>
            <a:endCxn id="271" idx="2"/>
          </p:cNvCxnSpPr>
          <p:nvPr/>
        </p:nvCxnSpPr>
        <p:spPr>
          <a:xfrm>
            <a:off x="7251015" y="2043158"/>
            <a:ext cx="910500" cy="501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2" name="Google Shape;282;p22"/>
          <p:cNvCxnSpPr>
            <a:stCxn id="283" idx="6"/>
            <a:endCxn id="271" idx="2"/>
          </p:cNvCxnSpPr>
          <p:nvPr/>
        </p:nvCxnSpPr>
        <p:spPr>
          <a:xfrm>
            <a:off x="7251015" y="1066805"/>
            <a:ext cx="910500" cy="1477800"/>
          </a:xfrm>
          <a:prstGeom prst="straightConnector1">
            <a:avLst/>
          </a:prstGeom>
          <a:noFill/>
          <a:ln w="9525" cap="flat" cmpd="sng">
            <a:solidFill>
              <a:schemeClr val="accent1"/>
            </a:solidFill>
            <a:prstDash val="solid"/>
            <a:miter lim="800000"/>
            <a:headEnd type="none" w="sm" len="sm"/>
            <a:tailEnd type="triangle" w="med" len="med"/>
          </a:ln>
        </p:spPr>
      </p:cxnSp>
      <p:sp>
        <p:nvSpPr>
          <p:cNvPr id="284" name="Google Shape;284;p22"/>
          <p:cNvSpPr txBox="1"/>
          <p:nvPr/>
        </p:nvSpPr>
        <p:spPr>
          <a:xfrm>
            <a:off x="288758" y="1620257"/>
            <a:ext cx="38501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x</a:t>
            </a:r>
            <a:endParaRPr sz="3200">
              <a:solidFill>
                <a:schemeClr val="dk1"/>
              </a:solidFill>
              <a:latin typeface="Calibri"/>
              <a:ea typeface="Calibri"/>
              <a:cs typeface="Calibri"/>
              <a:sym typeface="Calibri"/>
            </a:endParaRPr>
          </a:p>
        </p:txBody>
      </p:sp>
      <p:sp>
        <p:nvSpPr>
          <p:cNvPr id="285" name="Google Shape;285;p22"/>
          <p:cNvSpPr txBox="1"/>
          <p:nvPr/>
        </p:nvSpPr>
        <p:spPr>
          <a:xfrm>
            <a:off x="8321824" y="1513769"/>
            <a:ext cx="1491921" cy="58477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y = f(x)</a:t>
            </a:r>
            <a:endParaRPr sz="3200">
              <a:solidFill>
                <a:schemeClr val="dk1"/>
              </a:solidFill>
              <a:latin typeface="Calibri"/>
              <a:ea typeface="Calibri"/>
              <a:cs typeface="Calibri"/>
              <a:sym typeface="Calibri"/>
            </a:endParaRPr>
          </a:p>
        </p:txBody>
      </p:sp>
      <p:sp>
        <p:nvSpPr>
          <p:cNvPr id="286" name="Google Shape;286;p22"/>
          <p:cNvSpPr txBox="1"/>
          <p:nvPr/>
        </p:nvSpPr>
        <p:spPr>
          <a:xfrm>
            <a:off x="256678" y="4379502"/>
            <a:ext cx="11806986" cy="230832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If sequential layers are fully interconnected, then number of connections ~N*N*(L-1),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and complexity ~ </a:t>
            </a:r>
            <a:r>
              <a:rPr lang="en-US" sz="3200" dirty="0">
                <a:solidFill>
                  <a:schemeClr val="dk1"/>
                </a:solidFill>
                <a:latin typeface="Calibri"/>
                <a:ea typeface="Calibri"/>
                <a:cs typeface="Calibri"/>
                <a:sym typeface="Calibri"/>
              </a:rPr>
              <a:t>N</a:t>
            </a:r>
            <a:r>
              <a:rPr lang="en-US" sz="3200" baseline="30000" dirty="0">
                <a:solidFill>
                  <a:schemeClr val="dk1"/>
                </a:solidFill>
                <a:latin typeface="Calibri"/>
                <a:ea typeface="Calibri"/>
                <a:cs typeface="Calibri"/>
                <a:sym typeface="Calibri"/>
              </a:rPr>
              <a:t>L-1</a:t>
            </a:r>
            <a:r>
              <a:rPr lang="en-US" sz="2400" dirty="0">
                <a:solidFill>
                  <a:schemeClr val="dk1"/>
                </a:solidFill>
                <a:latin typeface="Calibri"/>
                <a:ea typeface="Calibri"/>
                <a:cs typeface="Calibri"/>
                <a:sym typeface="Calibri"/>
              </a:rPr>
              <a:t>, (N = size, L = number of layers). </a:t>
            </a:r>
            <a:br>
              <a:rPr lang="en-US" sz="2400" dirty="0">
                <a:solidFill>
                  <a:schemeClr val="dk1"/>
                </a:solidFill>
                <a:latin typeface="Calibri"/>
                <a:ea typeface="Calibri"/>
                <a:cs typeface="Calibri"/>
                <a:sym typeface="Calibri"/>
              </a:rPr>
            </a:br>
            <a:r>
              <a:rPr lang="en-US" sz="2400" dirty="0">
                <a:solidFill>
                  <a:schemeClr val="dk1"/>
                </a:solidFill>
                <a:latin typeface="Calibri"/>
                <a:ea typeface="Calibri"/>
                <a:cs typeface="Calibri"/>
                <a:sym typeface="Calibri"/>
              </a:rPr>
              <a:t>So if N=L=20, then </a:t>
            </a:r>
            <a:r>
              <a:rPr lang="en-US" sz="2400" dirty="0" err="1">
                <a:solidFill>
                  <a:schemeClr val="dk1"/>
                </a:solidFill>
                <a:latin typeface="Calibri"/>
                <a:ea typeface="Calibri"/>
                <a:cs typeface="Calibri"/>
                <a:sym typeface="Calibri"/>
              </a:rPr>
              <a:t>Ncon</a:t>
            </a:r>
            <a:r>
              <a:rPr lang="en-US" sz="2400" dirty="0">
                <a:solidFill>
                  <a:schemeClr val="dk1"/>
                </a:solidFill>
                <a:latin typeface="Calibri"/>
                <a:ea typeface="Calibri"/>
                <a:cs typeface="Calibri"/>
                <a:sym typeface="Calibri"/>
              </a:rPr>
              <a:t> =~ 8,000, </a:t>
            </a:r>
            <a:r>
              <a:rPr lang="en-US" sz="2400" dirty="0" err="1">
                <a:solidFill>
                  <a:schemeClr val="dk1"/>
                </a:solidFill>
                <a:latin typeface="Calibri"/>
                <a:ea typeface="Calibri"/>
                <a:cs typeface="Calibri"/>
                <a:sym typeface="Calibri"/>
              </a:rPr>
              <a:t>Ncompl</a:t>
            </a:r>
            <a:r>
              <a:rPr lang="en-US" sz="2400" dirty="0">
                <a:solidFill>
                  <a:schemeClr val="dk1"/>
                </a:solidFill>
                <a:latin typeface="Calibri"/>
                <a:ea typeface="Calibri"/>
                <a:cs typeface="Calibri"/>
                <a:sym typeface="Calibri"/>
              </a:rPr>
              <a:t> =~20</a:t>
            </a:r>
            <a:r>
              <a:rPr lang="en-US" sz="2400" baseline="30000" dirty="0">
                <a:solidFill>
                  <a:schemeClr val="dk1"/>
                </a:solidFill>
                <a:latin typeface="Calibri"/>
                <a:ea typeface="Calibri"/>
                <a:cs typeface="Calibri"/>
                <a:sym typeface="Calibri"/>
              </a:rPr>
              <a:t>19</a:t>
            </a:r>
            <a:r>
              <a:rPr lang="en-US" sz="2400" dirty="0">
                <a:solidFill>
                  <a:schemeClr val="dk1"/>
                </a:solidFill>
                <a:latin typeface="Calibri"/>
                <a:ea typeface="Calibri"/>
                <a:cs typeface="Calibri"/>
                <a:sym typeface="Calibri"/>
              </a:rPr>
              <a:t> =~ 5*10</a:t>
            </a:r>
            <a:r>
              <a:rPr lang="en-US" sz="2400" baseline="30000" dirty="0">
                <a:solidFill>
                  <a:schemeClr val="dk1"/>
                </a:solidFill>
                <a:latin typeface="Calibri"/>
                <a:ea typeface="Calibri"/>
                <a:cs typeface="Calibri"/>
                <a:sym typeface="Calibri"/>
              </a:rPr>
              <a:t>24</a:t>
            </a:r>
            <a:r>
              <a:rPr lang="en-US" sz="24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dirty="0">
                <a:solidFill>
                  <a:schemeClr val="dk1"/>
                </a:solidFill>
                <a:latin typeface="Calibri"/>
                <a:ea typeface="Calibri"/>
                <a:cs typeface="Calibri"/>
                <a:sym typeface="Calibri"/>
              </a:rPr>
              <a:t>Note: Logic is stored in weights of connections (W-coefficients), and biases (b-shifts).</a:t>
            </a:r>
            <a:br>
              <a:rPr lang="en-US" sz="2000" dirty="0">
                <a:solidFill>
                  <a:schemeClr val="dk1"/>
                </a:solidFill>
                <a:latin typeface="Calibri"/>
                <a:ea typeface="Calibri"/>
                <a:cs typeface="Calibri"/>
                <a:sym typeface="Calibri"/>
              </a:rPr>
            </a:br>
            <a:r>
              <a:rPr lang="en-US" sz="2000" dirty="0">
                <a:solidFill>
                  <a:schemeClr val="dk1"/>
                </a:solidFill>
                <a:latin typeface="Calibri"/>
                <a:ea typeface="Calibri"/>
                <a:cs typeface="Calibri"/>
                <a:sym typeface="Calibri"/>
              </a:rPr>
              <a:t>Note: we need non-linearity in nodes, otherwise the network is equivalent to a simple linear function.</a:t>
            </a:r>
            <a:endParaRPr sz="2000" dirty="0">
              <a:solidFill>
                <a:schemeClr val="dk1"/>
              </a:solidFill>
              <a:latin typeface="Calibri"/>
              <a:ea typeface="Calibri"/>
              <a:cs typeface="Calibri"/>
              <a:sym typeface="Calibri"/>
            </a:endParaRPr>
          </a:p>
        </p:txBody>
      </p:sp>
      <p:sp>
        <p:nvSpPr>
          <p:cNvPr id="287" name="Google Shape;287;p22"/>
          <p:cNvSpPr/>
          <p:nvPr/>
        </p:nvSpPr>
        <p:spPr>
          <a:xfrm>
            <a:off x="3132221" y="794089"/>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8" name="Google Shape;288;p22"/>
          <p:cNvSpPr/>
          <p:nvPr/>
        </p:nvSpPr>
        <p:spPr>
          <a:xfrm>
            <a:off x="3132221" y="1770443"/>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9" name="Google Shape;289;p22"/>
          <p:cNvSpPr/>
          <p:nvPr/>
        </p:nvSpPr>
        <p:spPr>
          <a:xfrm>
            <a:off x="3132221" y="278468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0" name="Google Shape;290;p22"/>
          <p:cNvSpPr/>
          <p:nvPr/>
        </p:nvSpPr>
        <p:spPr>
          <a:xfrm>
            <a:off x="3132221" y="3761042"/>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1" name="Google Shape;291;p22"/>
          <p:cNvSpPr/>
          <p:nvPr/>
        </p:nvSpPr>
        <p:spPr>
          <a:xfrm>
            <a:off x="4323342" y="786069"/>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2" name="Google Shape;292;p22"/>
          <p:cNvSpPr/>
          <p:nvPr/>
        </p:nvSpPr>
        <p:spPr>
          <a:xfrm>
            <a:off x="4323342" y="1762423"/>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3" name="Google Shape;293;p22"/>
          <p:cNvSpPr/>
          <p:nvPr/>
        </p:nvSpPr>
        <p:spPr>
          <a:xfrm>
            <a:off x="4323342" y="277666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p22"/>
          <p:cNvSpPr/>
          <p:nvPr/>
        </p:nvSpPr>
        <p:spPr>
          <a:xfrm>
            <a:off x="4323342" y="3753022"/>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p22"/>
          <p:cNvSpPr/>
          <p:nvPr/>
        </p:nvSpPr>
        <p:spPr>
          <a:xfrm>
            <a:off x="5514463" y="802109"/>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p22"/>
          <p:cNvSpPr/>
          <p:nvPr/>
        </p:nvSpPr>
        <p:spPr>
          <a:xfrm>
            <a:off x="5514463" y="1778463"/>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p22"/>
          <p:cNvSpPr/>
          <p:nvPr/>
        </p:nvSpPr>
        <p:spPr>
          <a:xfrm>
            <a:off x="5514463" y="279270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p22"/>
          <p:cNvSpPr/>
          <p:nvPr/>
        </p:nvSpPr>
        <p:spPr>
          <a:xfrm>
            <a:off x="5514463" y="3769062"/>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22"/>
          <p:cNvSpPr/>
          <p:nvPr/>
        </p:nvSpPr>
        <p:spPr>
          <a:xfrm>
            <a:off x="6705584" y="794089"/>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1" name="Google Shape;281;p22"/>
          <p:cNvSpPr/>
          <p:nvPr/>
        </p:nvSpPr>
        <p:spPr>
          <a:xfrm>
            <a:off x="6705584" y="1770443"/>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9" name="Google Shape;279;p22"/>
          <p:cNvSpPr/>
          <p:nvPr/>
        </p:nvSpPr>
        <p:spPr>
          <a:xfrm>
            <a:off x="6705584" y="278468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7" name="Google Shape;277;p22"/>
          <p:cNvSpPr/>
          <p:nvPr/>
        </p:nvSpPr>
        <p:spPr>
          <a:xfrm>
            <a:off x="6705584" y="3761042"/>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299" name="Google Shape;299;p22"/>
          <p:cNvCxnSpPr>
            <a:stCxn id="267" idx="6"/>
            <a:endCxn id="288" idx="2"/>
          </p:cNvCxnSpPr>
          <p:nvPr/>
        </p:nvCxnSpPr>
        <p:spPr>
          <a:xfrm>
            <a:off x="2494547" y="1066805"/>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00" name="Google Shape;300;p22"/>
          <p:cNvCxnSpPr>
            <a:stCxn id="267" idx="6"/>
            <a:endCxn id="287" idx="2"/>
          </p:cNvCxnSpPr>
          <p:nvPr/>
        </p:nvCxnSpPr>
        <p:spPr>
          <a:xfrm>
            <a:off x="2494547" y="1066805"/>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01" name="Google Shape;301;p22"/>
          <p:cNvCxnSpPr>
            <a:stCxn id="267" idx="6"/>
            <a:endCxn id="289" idx="2"/>
          </p:cNvCxnSpPr>
          <p:nvPr/>
        </p:nvCxnSpPr>
        <p:spPr>
          <a:xfrm>
            <a:off x="2494547" y="1066805"/>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02" name="Google Shape;302;p22"/>
          <p:cNvCxnSpPr>
            <a:stCxn id="267" idx="6"/>
            <a:endCxn id="290" idx="2"/>
          </p:cNvCxnSpPr>
          <p:nvPr/>
        </p:nvCxnSpPr>
        <p:spPr>
          <a:xfrm>
            <a:off x="2494547" y="1066805"/>
            <a:ext cx="637800" cy="2967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03" name="Google Shape;303;p22"/>
          <p:cNvCxnSpPr>
            <a:stCxn id="268" idx="6"/>
            <a:endCxn id="288" idx="2"/>
          </p:cNvCxnSpPr>
          <p:nvPr/>
        </p:nvCxnSpPr>
        <p:spPr>
          <a:xfrm>
            <a:off x="2494547" y="2043158"/>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04" name="Google Shape;304;p22"/>
          <p:cNvCxnSpPr>
            <a:stCxn id="269" idx="6"/>
            <a:endCxn id="289" idx="2"/>
          </p:cNvCxnSpPr>
          <p:nvPr/>
        </p:nvCxnSpPr>
        <p:spPr>
          <a:xfrm>
            <a:off x="2494547" y="3057404"/>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05" name="Google Shape;305;p22"/>
          <p:cNvCxnSpPr>
            <a:stCxn id="270" idx="6"/>
            <a:endCxn id="290" idx="2"/>
          </p:cNvCxnSpPr>
          <p:nvPr/>
        </p:nvCxnSpPr>
        <p:spPr>
          <a:xfrm>
            <a:off x="2494547" y="4033758"/>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06" name="Google Shape;306;p22"/>
          <p:cNvCxnSpPr>
            <a:stCxn id="270" idx="6"/>
            <a:endCxn id="289" idx="2"/>
          </p:cNvCxnSpPr>
          <p:nvPr/>
        </p:nvCxnSpPr>
        <p:spPr>
          <a:xfrm rot="10800000" flipH="1">
            <a:off x="2494547" y="3057258"/>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07" name="Google Shape;307;p22"/>
          <p:cNvCxnSpPr>
            <a:stCxn id="270" idx="6"/>
            <a:endCxn id="288" idx="2"/>
          </p:cNvCxnSpPr>
          <p:nvPr/>
        </p:nvCxnSpPr>
        <p:spPr>
          <a:xfrm rot="10800000" flipH="1">
            <a:off x="2494547" y="2043258"/>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08" name="Google Shape;308;p22"/>
          <p:cNvCxnSpPr>
            <a:stCxn id="270" idx="6"/>
            <a:endCxn id="287" idx="2"/>
          </p:cNvCxnSpPr>
          <p:nvPr/>
        </p:nvCxnSpPr>
        <p:spPr>
          <a:xfrm rot="10800000" flipH="1">
            <a:off x="2494547" y="1066758"/>
            <a:ext cx="637800" cy="2967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09" name="Google Shape;309;p22"/>
          <p:cNvCxnSpPr>
            <a:stCxn id="269" idx="6"/>
            <a:endCxn id="290" idx="2"/>
          </p:cNvCxnSpPr>
          <p:nvPr/>
        </p:nvCxnSpPr>
        <p:spPr>
          <a:xfrm>
            <a:off x="2494547" y="3057404"/>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0" name="Google Shape;310;p22"/>
          <p:cNvCxnSpPr>
            <a:stCxn id="269" idx="6"/>
            <a:endCxn id="288" idx="2"/>
          </p:cNvCxnSpPr>
          <p:nvPr/>
        </p:nvCxnSpPr>
        <p:spPr>
          <a:xfrm rot="10800000" flipH="1">
            <a:off x="2494547" y="2043104"/>
            <a:ext cx="637800" cy="1014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1" name="Google Shape;311;p22"/>
          <p:cNvCxnSpPr>
            <a:stCxn id="269" idx="6"/>
            <a:endCxn id="287" idx="2"/>
          </p:cNvCxnSpPr>
          <p:nvPr/>
        </p:nvCxnSpPr>
        <p:spPr>
          <a:xfrm rot="10800000" flipH="1">
            <a:off x="2494547" y="1066904"/>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2" name="Google Shape;312;p22"/>
          <p:cNvCxnSpPr>
            <a:stCxn id="268" idx="6"/>
            <a:endCxn id="287" idx="2"/>
          </p:cNvCxnSpPr>
          <p:nvPr/>
        </p:nvCxnSpPr>
        <p:spPr>
          <a:xfrm rot="10800000" flipH="1">
            <a:off x="2494547" y="1066658"/>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3" name="Google Shape;313;p22"/>
          <p:cNvCxnSpPr>
            <a:stCxn id="268" idx="6"/>
            <a:endCxn id="289" idx="2"/>
          </p:cNvCxnSpPr>
          <p:nvPr/>
        </p:nvCxnSpPr>
        <p:spPr>
          <a:xfrm>
            <a:off x="2494547" y="2043158"/>
            <a:ext cx="637800" cy="1014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4" name="Google Shape;314;p22"/>
          <p:cNvCxnSpPr>
            <a:stCxn id="268" idx="6"/>
            <a:endCxn id="290" idx="2"/>
          </p:cNvCxnSpPr>
          <p:nvPr/>
        </p:nvCxnSpPr>
        <p:spPr>
          <a:xfrm>
            <a:off x="2494547" y="2043158"/>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5" name="Google Shape;315;p22"/>
          <p:cNvCxnSpPr>
            <a:stCxn id="316" idx="6"/>
          </p:cNvCxnSpPr>
          <p:nvPr/>
        </p:nvCxnSpPr>
        <p:spPr>
          <a:xfrm>
            <a:off x="3673642" y="1074827"/>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7" name="Google Shape;317;p22"/>
          <p:cNvCxnSpPr>
            <a:stCxn id="316" idx="6"/>
          </p:cNvCxnSpPr>
          <p:nvPr/>
        </p:nvCxnSpPr>
        <p:spPr>
          <a:xfrm>
            <a:off x="3673642" y="1074827"/>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6" name="Google Shape;316;p22"/>
          <p:cNvCxnSpPr>
            <a:stCxn id="316" idx="6"/>
          </p:cNvCxnSpPr>
          <p:nvPr/>
        </p:nvCxnSpPr>
        <p:spPr>
          <a:xfrm>
            <a:off x="3673642" y="1074827"/>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8" name="Google Shape;318;p22"/>
          <p:cNvCxnSpPr>
            <a:stCxn id="316" idx="6"/>
          </p:cNvCxnSpPr>
          <p:nvPr/>
        </p:nvCxnSpPr>
        <p:spPr>
          <a:xfrm>
            <a:off x="3673642" y="1074827"/>
            <a:ext cx="637800" cy="2967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19" name="Google Shape;319;p22"/>
          <p:cNvCxnSpPr>
            <a:stCxn id="318" idx="6"/>
          </p:cNvCxnSpPr>
          <p:nvPr/>
        </p:nvCxnSpPr>
        <p:spPr>
          <a:xfrm>
            <a:off x="3673642" y="2051181"/>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20" name="Google Shape;320;p22"/>
          <p:cNvCxnSpPr>
            <a:stCxn id="321" idx="6"/>
          </p:cNvCxnSpPr>
          <p:nvPr/>
        </p:nvCxnSpPr>
        <p:spPr>
          <a:xfrm>
            <a:off x="3673642" y="3065426"/>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22" name="Google Shape;322;p22"/>
          <p:cNvCxnSpPr>
            <a:stCxn id="323" idx="6"/>
          </p:cNvCxnSpPr>
          <p:nvPr/>
        </p:nvCxnSpPr>
        <p:spPr>
          <a:xfrm>
            <a:off x="3673642" y="4041780"/>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24" name="Google Shape;324;p22"/>
          <p:cNvCxnSpPr>
            <a:stCxn id="323" idx="6"/>
          </p:cNvCxnSpPr>
          <p:nvPr/>
        </p:nvCxnSpPr>
        <p:spPr>
          <a:xfrm rot="10800000" flipH="1">
            <a:off x="3673642" y="3065280"/>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25" name="Google Shape;325;p22"/>
          <p:cNvCxnSpPr>
            <a:stCxn id="323" idx="6"/>
          </p:cNvCxnSpPr>
          <p:nvPr/>
        </p:nvCxnSpPr>
        <p:spPr>
          <a:xfrm rot="10800000" flipH="1">
            <a:off x="3673642" y="2051280"/>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26" name="Google Shape;326;p22"/>
          <p:cNvCxnSpPr>
            <a:stCxn id="323" idx="6"/>
          </p:cNvCxnSpPr>
          <p:nvPr/>
        </p:nvCxnSpPr>
        <p:spPr>
          <a:xfrm rot="10800000" flipH="1">
            <a:off x="3673642" y="1074780"/>
            <a:ext cx="637800" cy="2967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27" name="Google Shape;327;p22"/>
          <p:cNvCxnSpPr>
            <a:stCxn id="321" idx="6"/>
          </p:cNvCxnSpPr>
          <p:nvPr/>
        </p:nvCxnSpPr>
        <p:spPr>
          <a:xfrm>
            <a:off x="3673642" y="3065426"/>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28" name="Google Shape;328;p22"/>
          <p:cNvCxnSpPr>
            <a:stCxn id="321" idx="6"/>
          </p:cNvCxnSpPr>
          <p:nvPr/>
        </p:nvCxnSpPr>
        <p:spPr>
          <a:xfrm rot="10800000" flipH="1">
            <a:off x="3673642" y="2051126"/>
            <a:ext cx="637800" cy="1014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21" name="Google Shape;321;p22"/>
          <p:cNvCxnSpPr>
            <a:stCxn id="321" idx="6"/>
          </p:cNvCxnSpPr>
          <p:nvPr/>
        </p:nvCxnSpPr>
        <p:spPr>
          <a:xfrm rot="10800000" flipH="1">
            <a:off x="3673642" y="1074926"/>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23" name="Google Shape;323;p22"/>
          <p:cNvCxnSpPr>
            <a:stCxn id="318" idx="6"/>
          </p:cNvCxnSpPr>
          <p:nvPr/>
        </p:nvCxnSpPr>
        <p:spPr>
          <a:xfrm rot="10800000" flipH="1">
            <a:off x="3673642" y="1074681"/>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29" name="Google Shape;329;p22"/>
          <p:cNvCxnSpPr>
            <a:stCxn id="318" idx="6"/>
          </p:cNvCxnSpPr>
          <p:nvPr/>
        </p:nvCxnSpPr>
        <p:spPr>
          <a:xfrm>
            <a:off x="3673642" y="2051181"/>
            <a:ext cx="637800" cy="1014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30" name="Google Shape;330;p22"/>
          <p:cNvCxnSpPr>
            <a:stCxn id="318" idx="6"/>
          </p:cNvCxnSpPr>
          <p:nvPr/>
        </p:nvCxnSpPr>
        <p:spPr>
          <a:xfrm>
            <a:off x="3673642" y="2051181"/>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31" name="Google Shape;331;p22"/>
          <p:cNvCxnSpPr/>
          <p:nvPr/>
        </p:nvCxnSpPr>
        <p:spPr>
          <a:xfrm>
            <a:off x="4884817" y="1066807"/>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332" name="Google Shape;332;p22"/>
          <p:cNvCxnSpPr/>
          <p:nvPr/>
        </p:nvCxnSpPr>
        <p:spPr>
          <a:xfrm>
            <a:off x="4884817" y="1066807"/>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33" name="Google Shape;333;p22"/>
          <p:cNvCxnSpPr/>
          <p:nvPr/>
        </p:nvCxnSpPr>
        <p:spPr>
          <a:xfrm>
            <a:off x="4884817" y="1066807"/>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334" name="Google Shape;334;p22"/>
          <p:cNvCxnSpPr/>
          <p:nvPr/>
        </p:nvCxnSpPr>
        <p:spPr>
          <a:xfrm>
            <a:off x="4884817" y="1066807"/>
            <a:ext cx="637674" cy="2966953"/>
          </a:xfrm>
          <a:prstGeom prst="straightConnector1">
            <a:avLst/>
          </a:prstGeom>
          <a:noFill/>
          <a:ln w="9525" cap="flat" cmpd="sng">
            <a:solidFill>
              <a:schemeClr val="accent1"/>
            </a:solidFill>
            <a:prstDash val="solid"/>
            <a:miter lim="800000"/>
            <a:headEnd type="none" w="sm" len="sm"/>
            <a:tailEnd type="triangle" w="med" len="med"/>
          </a:ln>
        </p:spPr>
      </p:cxnSp>
      <p:cxnSp>
        <p:nvCxnSpPr>
          <p:cNvPr id="335" name="Google Shape;335;p22"/>
          <p:cNvCxnSpPr/>
          <p:nvPr/>
        </p:nvCxnSpPr>
        <p:spPr>
          <a:xfrm>
            <a:off x="4884817" y="2043161"/>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36" name="Google Shape;336;p22"/>
          <p:cNvCxnSpPr/>
          <p:nvPr/>
        </p:nvCxnSpPr>
        <p:spPr>
          <a:xfrm>
            <a:off x="4884817" y="3057406"/>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37" name="Google Shape;337;p22"/>
          <p:cNvCxnSpPr/>
          <p:nvPr/>
        </p:nvCxnSpPr>
        <p:spPr>
          <a:xfrm>
            <a:off x="4884817" y="4033760"/>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38" name="Google Shape;338;p22"/>
          <p:cNvCxnSpPr/>
          <p:nvPr/>
        </p:nvCxnSpPr>
        <p:spPr>
          <a:xfrm rot="10800000" flipH="1">
            <a:off x="4884817" y="3057406"/>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339" name="Google Shape;339;p22"/>
          <p:cNvCxnSpPr/>
          <p:nvPr/>
        </p:nvCxnSpPr>
        <p:spPr>
          <a:xfrm rot="10800000" flipH="1">
            <a:off x="4884817" y="2043161"/>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340" name="Google Shape;340;p22"/>
          <p:cNvCxnSpPr/>
          <p:nvPr/>
        </p:nvCxnSpPr>
        <p:spPr>
          <a:xfrm rot="10800000" flipH="1">
            <a:off x="4884817" y="1066807"/>
            <a:ext cx="637674" cy="2966953"/>
          </a:xfrm>
          <a:prstGeom prst="straightConnector1">
            <a:avLst/>
          </a:prstGeom>
          <a:noFill/>
          <a:ln w="9525" cap="flat" cmpd="sng">
            <a:solidFill>
              <a:schemeClr val="accent1"/>
            </a:solidFill>
            <a:prstDash val="solid"/>
            <a:miter lim="800000"/>
            <a:headEnd type="none" w="sm" len="sm"/>
            <a:tailEnd type="triangle" w="med" len="med"/>
          </a:ln>
        </p:spPr>
      </p:cxnSp>
      <p:cxnSp>
        <p:nvCxnSpPr>
          <p:cNvPr id="341" name="Google Shape;341;p22"/>
          <p:cNvCxnSpPr/>
          <p:nvPr/>
        </p:nvCxnSpPr>
        <p:spPr>
          <a:xfrm>
            <a:off x="4884817" y="3057406"/>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342" name="Google Shape;342;p22"/>
          <p:cNvCxnSpPr/>
          <p:nvPr/>
        </p:nvCxnSpPr>
        <p:spPr>
          <a:xfrm rot="10800000" flipH="1">
            <a:off x="4884817" y="2043161"/>
            <a:ext cx="637674" cy="1014245"/>
          </a:xfrm>
          <a:prstGeom prst="straightConnector1">
            <a:avLst/>
          </a:prstGeom>
          <a:noFill/>
          <a:ln w="9525" cap="flat" cmpd="sng">
            <a:solidFill>
              <a:schemeClr val="accent1"/>
            </a:solidFill>
            <a:prstDash val="solid"/>
            <a:miter lim="800000"/>
            <a:headEnd type="none" w="sm" len="sm"/>
            <a:tailEnd type="triangle" w="med" len="med"/>
          </a:ln>
        </p:spPr>
      </p:cxnSp>
      <p:cxnSp>
        <p:nvCxnSpPr>
          <p:cNvPr id="343" name="Google Shape;343;p22"/>
          <p:cNvCxnSpPr/>
          <p:nvPr/>
        </p:nvCxnSpPr>
        <p:spPr>
          <a:xfrm rot="10800000" flipH="1">
            <a:off x="4884817" y="1066807"/>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344" name="Google Shape;344;p22"/>
          <p:cNvCxnSpPr/>
          <p:nvPr/>
        </p:nvCxnSpPr>
        <p:spPr>
          <a:xfrm rot="10800000" flipH="1">
            <a:off x="4884817" y="1066807"/>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345" name="Google Shape;345;p22"/>
          <p:cNvCxnSpPr/>
          <p:nvPr/>
        </p:nvCxnSpPr>
        <p:spPr>
          <a:xfrm>
            <a:off x="4884817" y="2043161"/>
            <a:ext cx="637674" cy="1014245"/>
          </a:xfrm>
          <a:prstGeom prst="straightConnector1">
            <a:avLst/>
          </a:prstGeom>
          <a:noFill/>
          <a:ln w="9525" cap="flat" cmpd="sng">
            <a:solidFill>
              <a:schemeClr val="accent1"/>
            </a:solidFill>
            <a:prstDash val="solid"/>
            <a:miter lim="800000"/>
            <a:headEnd type="none" w="sm" len="sm"/>
            <a:tailEnd type="triangle" w="med" len="med"/>
          </a:ln>
        </p:spPr>
      </p:cxnSp>
      <p:cxnSp>
        <p:nvCxnSpPr>
          <p:cNvPr id="346" name="Google Shape;346;p22"/>
          <p:cNvCxnSpPr/>
          <p:nvPr/>
        </p:nvCxnSpPr>
        <p:spPr>
          <a:xfrm>
            <a:off x="4884817" y="2043161"/>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347" name="Google Shape;347;p22"/>
          <p:cNvCxnSpPr/>
          <p:nvPr/>
        </p:nvCxnSpPr>
        <p:spPr>
          <a:xfrm>
            <a:off x="6063910" y="1074829"/>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348" name="Google Shape;348;p22"/>
          <p:cNvCxnSpPr/>
          <p:nvPr/>
        </p:nvCxnSpPr>
        <p:spPr>
          <a:xfrm>
            <a:off x="6063910" y="1074829"/>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49" name="Google Shape;349;p22"/>
          <p:cNvCxnSpPr/>
          <p:nvPr/>
        </p:nvCxnSpPr>
        <p:spPr>
          <a:xfrm>
            <a:off x="6063910" y="1074829"/>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350" name="Google Shape;350;p22"/>
          <p:cNvCxnSpPr/>
          <p:nvPr/>
        </p:nvCxnSpPr>
        <p:spPr>
          <a:xfrm>
            <a:off x="6063910" y="1074829"/>
            <a:ext cx="637674" cy="2966953"/>
          </a:xfrm>
          <a:prstGeom prst="straightConnector1">
            <a:avLst/>
          </a:prstGeom>
          <a:noFill/>
          <a:ln w="9525" cap="flat" cmpd="sng">
            <a:solidFill>
              <a:schemeClr val="accent1"/>
            </a:solidFill>
            <a:prstDash val="solid"/>
            <a:miter lim="800000"/>
            <a:headEnd type="none" w="sm" len="sm"/>
            <a:tailEnd type="triangle" w="med" len="med"/>
          </a:ln>
        </p:spPr>
      </p:cxnSp>
      <p:cxnSp>
        <p:nvCxnSpPr>
          <p:cNvPr id="351" name="Google Shape;351;p22"/>
          <p:cNvCxnSpPr/>
          <p:nvPr/>
        </p:nvCxnSpPr>
        <p:spPr>
          <a:xfrm>
            <a:off x="6063910" y="2051183"/>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2" name="Google Shape;352;p22"/>
          <p:cNvCxnSpPr/>
          <p:nvPr/>
        </p:nvCxnSpPr>
        <p:spPr>
          <a:xfrm>
            <a:off x="6063910" y="3065428"/>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3" name="Google Shape;353;p22"/>
          <p:cNvCxnSpPr/>
          <p:nvPr/>
        </p:nvCxnSpPr>
        <p:spPr>
          <a:xfrm>
            <a:off x="6063910" y="4041782"/>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4" name="Google Shape;354;p22"/>
          <p:cNvCxnSpPr/>
          <p:nvPr/>
        </p:nvCxnSpPr>
        <p:spPr>
          <a:xfrm rot="10800000" flipH="1">
            <a:off x="6063910" y="3065428"/>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355" name="Google Shape;355;p22"/>
          <p:cNvCxnSpPr/>
          <p:nvPr/>
        </p:nvCxnSpPr>
        <p:spPr>
          <a:xfrm rot="10800000" flipH="1">
            <a:off x="6063910" y="2051183"/>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356" name="Google Shape;356;p22"/>
          <p:cNvCxnSpPr/>
          <p:nvPr/>
        </p:nvCxnSpPr>
        <p:spPr>
          <a:xfrm rot="10800000" flipH="1">
            <a:off x="6063910" y="1074829"/>
            <a:ext cx="637674" cy="2966953"/>
          </a:xfrm>
          <a:prstGeom prst="straightConnector1">
            <a:avLst/>
          </a:prstGeom>
          <a:noFill/>
          <a:ln w="9525" cap="flat" cmpd="sng">
            <a:solidFill>
              <a:schemeClr val="accent1"/>
            </a:solidFill>
            <a:prstDash val="solid"/>
            <a:miter lim="800000"/>
            <a:headEnd type="none" w="sm" len="sm"/>
            <a:tailEnd type="triangle" w="med" len="med"/>
          </a:ln>
        </p:spPr>
      </p:cxnSp>
      <p:cxnSp>
        <p:nvCxnSpPr>
          <p:cNvPr id="357" name="Google Shape;357;p22"/>
          <p:cNvCxnSpPr/>
          <p:nvPr/>
        </p:nvCxnSpPr>
        <p:spPr>
          <a:xfrm>
            <a:off x="6063910" y="3065428"/>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358" name="Google Shape;358;p22"/>
          <p:cNvCxnSpPr/>
          <p:nvPr/>
        </p:nvCxnSpPr>
        <p:spPr>
          <a:xfrm rot="10800000" flipH="1">
            <a:off x="6063910" y="2051183"/>
            <a:ext cx="637674" cy="1014245"/>
          </a:xfrm>
          <a:prstGeom prst="straightConnector1">
            <a:avLst/>
          </a:prstGeom>
          <a:noFill/>
          <a:ln w="9525" cap="flat" cmpd="sng">
            <a:solidFill>
              <a:schemeClr val="accent1"/>
            </a:solidFill>
            <a:prstDash val="solid"/>
            <a:miter lim="800000"/>
            <a:headEnd type="none" w="sm" len="sm"/>
            <a:tailEnd type="triangle" w="med" len="med"/>
          </a:ln>
        </p:spPr>
      </p:cxnSp>
      <p:cxnSp>
        <p:nvCxnSpPr>
          <p:cNvPr id="359" name="Google Shape;359;p22"/>
          <p:cNvCxnSpPr/>
          <p:nvPr/>
        </p:nvCxnSpPr>
        <p:spPr>
          <a:xfrm rot="10800000" flipH="1">
            <a:off x="6063910" y="1074829"/>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360" name="Google Shape;360;p22"/>
          <p:cNvCxnSpPr/>
          <p:nvPr/>
        </p:nvCxnSpPr>
        <p:spPr>
          <a:xfrm rot="10800000" flipH="1">
            <a:off x="6063910" y="1074829"/>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361" name="Google Shape;361;p22"/>
          <p:cNvCxnSpPr/>
          <p:nvPr/>
        </p:nvCxnSpPr>
        <p:spPr>
          <a:xfrm>
            <a:off x="6063910" y="2051183"/>
            <a:ext cx="637674" cy="1014245"/>
          </a:xfrm>
          <a:prstGeom prst="straightConnector1">
            <a:avLst/>
          </a:prstGeom>
          <a:noFill/>
          <a:ln w="9525" cap="flat" cmpd="sng">
            <a:solidFill>
              <a:schemeClr val="accent1"/>
            </a:solidFill>
            <a:prstDash val="solid"/>
            <a:miter lim="800000"/>
            <a:headEnd type="none" w="sm" len="sm"/>
            <a:tailEnd type="triangle" w="med" len="med"/>
          </a:ln>
        </p:spPr>
      </p:cxnSp>
      <p:cxnSp>
        <p:nvCxnSpPr>
          <p:cNvPr id="362" name="Google Shape;362;p22"/>
          <p:cNvCxnSpPr/>
          <p:nvPr/>
        </p:nvCxnSpPr>
        <p:spPr>
          <a:xfrm>
            <a:off x="6063910" y="2051183"/>
            <a:ext cx="637674" cy="1990599"/>
          </a:xfrm>
          <a:prstGeom prst="straightConnector1">
            <a:avLst/>
          </a:prstGeom>
          <a:noFill/>
          <a:ln w="9525"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1490070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23"/>
          <p:cNvSpPr txBox="1"/>
          <p:nvPr/>
        </p:nvSpPr>
        <p:spPr>
          <a:xfrm>
            <a:off x="176463" y="385009"/>
            <a:ext cx="7427495" cy="61079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Supervised Learning</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Data is labeled - it consists of tuples (input, label).</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Learning – find parameters (W-s &amp; b-s) which approximate </a:t>
            </a: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correct outputs (labels) for given inputs</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Example – MNIST database of hand-written digits used to </a:t>
            </a: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train networks to recognize numbers.</a:t>
            </a:r>
            <a:endParaRPr lang="en-US" dirty="0">
              <a:ea typeface="Calibri"/>
            </a:endParaRPr>
          </a:p>
          <a:p>
            <a:pPr marL="0" marR="0" lvl="0" indent="0" algn="l" rtl="0">
              <a:spcBef>
                <a:spcPts val="0"/>
              </a:spcBef>
              <a:spcAft>
                <a:spcPts val="0"/>
              </a:spcAft>
              <a:buNone/>
            </a:pP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Unsupervised Learning</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No labels.</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Learn the probability distribution </a:t>
            </a:r>
            <a:r>
              <a:rPr lang="en-US" sz="2000" b="1" dirty="0">
                <a:solidFill>
                  <a:srgbClr val="FF0000"/>
                </a:solidFill>
                <a:latin typeface="Calibri"/>
                <a:ea typeface="Calibri"/>
                <a:cs typeface="Calibri"/>
                <a:sym typeface="Calibri"/>
              </a:rPr>
              <a:t>p(x)</a:t>
            </a:r>
            <a:r>
              <a:rPr lang="en-US" sz="2000" b="1" dirty="0">
                <a:solidFill>
                  <a:schemeClr val="dk1"/>
                </a:solidFill>
                <a:latin typeface="Calibri"/>
                <a:ea typeface="Calibri"/>
                <a:cs typeface="Calibri"/>
                <a:sym typeface="Calibri"/>
              </a:rPr>
              <a:t>, or some interesting </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properties of that distribution. Classify (figure out labels).</a:t>
            </a:r>
          </a:p>
          <a:p>
            <a:pPr marL="0" marR="0" lvl="0" indent="0" algn="l" rtl="0">
              <a:spcBef>
                <a:spcPts val="0"/>
              </a:spcBef>
              <a:spcAft>
                <a:spcPts val="0"/>
              </a:spcAft>
              <a:buNone/>
            </a:pPr>
            <a:r>
              <a:rPr lang="en-US" sz="2000" b="1" dirty="0">
                <a:solidFill>
                  <a:schemeClr val="dk1"/>
                </a:solidFill>
                <a:latin typeface="Calibri"/>
                <a:cs typeface="Calibri"/>
                <a:sym typeface="Calibri"/>
              </a:rPr>
              <a:t>    Example – Google universal translator</a:t>
            </a:r>
            <a:endParaRPr dirty="0"/>
          </a:p>
          <a:p>
            <a:pPr marL="0" marR="0" lvl="0" indent="0" algn="l" rtl="0">
              <a:spcBef>
                <a:spcPts val="0"/>
              </a:spcBef>
              <a:spcAft>
                <a:spcPts val="0"/>
              </a:spcAft>
              <a:buNone/>
            </a:pP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b="1" dirty="0">
                <a:solidFill>
                  <a:schemeClr val="dk1"/>
                </a:solidFill>
                <a:latin typeface="Calibri"/>
                <a:ea typeface="Calibri"/>
                <a:cs typeface="Calibri"/>
                <a:sym typeface="Calibri"/>
              </a:rPr>
              <a:t>Reinforcement Learning </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Feedback is not provided for every step, but only for final result.</a:t>
            </a:r>
            <a:endParaRPr dirty="0"/>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Examples – learning to win in games (Atari, Go), robotics, etc.</a:t>
            </a: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"Good Puppy ..." reinforcement</a:t>
            </a:r>
          </a:p>
          <a:p>
            <a:pPr marL="0" marR="0" lvl="0" indent="0" algn="l" rtl="0">
              <a:spcBef>
                <a:spcPts val="0"/>
              </a:spcBef>
              <a:spcAft>
                <a:spcPts val="0"/>
              </a:spcAft>
              <a:buNone/>
            </a:pPr>
            <a:r>
              <a:rPr lang="en-US" sz="2000" b="1" dirty="0">
                <a:solidFill>
                  <a:schemeClr val="dk1"/>
                </a:solidFill>
                <a:latin typeface="Calibri"/>
                <a:cs typeface="Calibri"/>
                <a:sym typeface="Calibri"/>
              </a:rPr>
              <a:t>   </a:t>
            </a:r>
            <a:endParaRPr dirty="0"/>
          </a:p>
        </p:txBody>
      </p:sp>
      <p:pic>
        <p:nvPicPr>
          <p:cNvPr id="368" name="Google Shape;368;p23"/>
          <p:cNvPicPr preferRelativeResize="0"/>
          <p:nvPr/>
        </p:nvPicPr>
        <p:blipFill rotWithShape="1">
          <a:blip r:embed="rId3">
            <a:alphaModFix/>
          </a:blip>
          <a:srcRect/>
          <a:stretch/>
        </p:blipFill>
        <p:spPr>
          <a:xfrm>
            <a:off x="8775032" y="513346"/>
            <a:ext cx="3144253" cy="1523303"/>
          </a:xfrm>
          <a:prstGeom prst="rect">
            <a:avLst/>
          </a:prstGeom>
          <a:noFill/>
          <a:ln>
            <a:noFill/>
          </a:ln>
        </p:spPr>
      </p:pic>
      <p:pic>
        <p:nvPicPr>
          <p:cNvPr id="369" name="Google Shape;369;p23"/>
          <p:cNvPicPr preferRelativeResize="0"/>
          <p:nvPr/>
        </p:nvPicPr>
        <p:blipFill rotWithShape="1">
          <a:blip r:embed="rId4">
            <a:alphaModFix/>
          </a:blip>
          <a:srcRect/>
          <a:stretch/>
        </p:blipFill>
        <p:spPr>
          <a:xfrm>
            <a:off x="8775032" y="4526550"/>
            <a:ext cx="3416967" cy="2239149"/>
          </a:xfrm>
          <a:prstGeom prst="rect">
            <a:avLst/>
          </a:prstGeom>
          <a:noFill/>
          <a:ln>
            <a:noFill/>
          </a:ln>
        </p:spPr>
      </p:pic>
      <p:pic>
        <p:nvPicPr>
          <p:cNvPr id="2" name="Picture 1">
            <a:extLst>
              <a:ext uri="{FF2B5EF4-FFF2-40B4-BE49-F238E27FC236}">
                <a16:creationId xmlns:a16="http://schemas.microsoft.com/office/drawing/2014/main" id="{6BA5A23F-03FA-8349-9C17-C222845DBB99}"/>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8782165" y="2390274"/>
            <a:ext cx="3265456" cy="1836819"/>
          </a:xfrm>
          <a:prstGeom prst="rect">
            <a:avLst/>
          </a:prstGeom>
        </p:spPr>
      </p:pic>
      <p:sp>
        <p:nvSpPr>
          <p:cNvPr id="3" name="Right Arrow 2">
            <a:extLst>
              <a:ext uri="{FF2B5EF4-FFF2-40B4-BE49-F238E27FC236}">
                <a16:creationId xmlns:a16="http://schemas.microsoft.com/office/drawing/2014/main" id="{07832A7D-50C4-3B45-B03D-ADA8E99C692E}"/>
              </a:ext>
            </a:extLst>
          </p:cNvPr>
          <p:cNvSpPr/>
          <p:nvPr/>
        </p:nvSpPr>
        <p:spPr>
          <a:xfrm>
            <a:off x="7427495" y="1026695"/>
            <a:ext cx="1010652" cy="577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09477E1B-859E-5A43-BCFC-BF112BB58E1B}"/>
              </a:ext>
            </a:extLst>
          </p:cNvPr>
          <p:cNvSpPr/>
          <p:nvPr/>
        </p:nvSpPr>
        <p:spPr>
          <a:xfrm>
            <a:off x="7419475" y="3104148"/>
            <a:ext cx="1010652" cy="577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F89C0D33-25DE-8343-92AF-452EE99C819A}"/>
              </a:ext>
            </a:extLst>
          </p:cNvPr>
          <p:cNvSpPr/>
          <p:nvPr/>
        </p:nvSpPr>
        <p:spPr>
          <a:xfrm>
            <a:off x="7443539" y="5213689"/>
            <a:ext cx="1010652" cy="5775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78324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24"/>
          <p:cNvSpPr txBox="1"/>
          <p:nvPr/>
        </p:nvSpPr>
        <p:spPr>
          <a:xfrm>
            <a:off x="272715" y="128336"/>
            <a:ext cx="7400121" cy="6729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600" b="1" dirty="0">
                <a:solidFill>
                  <a:schemeClr val="dk1"/>
                </a:solidFill>
                <a:latin typeface="Calibri"/>
                <a:ea typeface="Calibri"/>
                <a:cs typeface="Calibri"/>
                <a:sym typeface="Calibri"/>
              </a:rPr>
              <a:t>Examples of network architectures:</a:t>
            </a:r>
            <a:endParaRPr sz="3600" dirty="0"/>
          </a:p>
          <a:p>
            <a:pPr marL="0" marR="0" lvl="0" indent="0" algn="l" rtl="0">
              <a:spcBef>
                <a:spcPts val="0"/>
              </a:spcBef>
              <a:spcAft>
                <a:spcPts val="0"/>
              </a:spcAft>
              <a:buNone/>
            </a:pPr>
            <a:endParaRPr sz="16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Feed-Forward Network</a:t>
            </a:r>
            <a:endParaRPr dirty="0"/>
          </a:p>
          <a:p>
            <a:pPr marL="0" marR="0" lvl="0" indent="0" algn="l" rtl="0">
              <a:spcBef>
                <a:spcPts val="0"/>
              </a:spcBef>
              <a:spcAft>
                <a:spcPts val="0"/>
              </a:spcAft>
              <a:buNone/>
            </a:pP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Deep Belief Network </a:t>
            </a:r>
            <a:endParaRPr dirty="0"/>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(many layers of Restricted Boltzmann Machines (RBMs)</a:t>
            </a:r>
            <a:endParaRPr dirty="0"/>
          </a:p>
          <a:p>
            <a:pPr marL="0" marR="0" lvl="0" indent="0" algn="l" rtl="0">
              <a:spcBef>
                <a:spcPts val="0"/>
              </a:spcBef>
              <a:spcAft>
                <a:spcPts val="0"/>
              </a:spcAft>
              <a:buNone/>
            </a:pP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Convolutional Neural Network (CNN)</a:t>
            </a:r>
            <a:endParaRPr dirty="0"/>
          </a:p>
          <a:p>
            <a:pPr marL="0" marR="0" lvl="0" indent="0" algn="l" rtl="0">
              <a:spcBef>
                <a:spcPts val="0"/>
              </a:spcBef>
              <a:spcAft>
                <a:spcPts val="0"/>
              </a:spcAft>
              <a:buNone/>
            </a:pP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Recurrent Neural Network (RNN)</a:t>
            </a:r>
            <a:endParaRPr dirty="0"/>
          </a:p>
          <a:p>
            <a:pPr marL="0" marR="0" lvl="0" indent="0" algn="l" rtl="0">
              <a:spcBef>
                <a:spcPts val="0"/>
              </a:spcBef>
              <a:spcAft>
                <a:spcPts val="0"/>
              </a:spcAft>
              <a:buNone/>
            </a:pP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Autoencoders</a:t>
            </a: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Generative Adversarial Network (GAN)</a:t>
            </a:r>
            <a:endParaRPr dirty="0"/>
          </a:p>
          <a:p>
            <a:pPr marL="0" marR="0" lvl="0" indent="0" algn="l" rtl="0">
              <a:spcBef>
                <a:spcPts val="0"/>
              </a:spcBef>
              <a:spcAft>
                <a:spcPts val="0"/>
              </a:spcAft>
              <a:buNone/>
            </a:pPr>
            <a:endParaRPr sz="24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Reinforcement Learning</a:t>
            </a:r>
          </a:p>
          <a:p>
            <a:pPr marL="0" marR="0" lvl="0" indent="0" algn="l" rtl="0">
              <a:spcBef>
                <a:spcPts val="0"/>
              </a:spcBef>
              <a:spcAft>
                <a:spcPts val="0"/>
              </a:spcAft>
              <a:buNone/>
            </a:pPr>
            <a:endParaRPr lang="en-US" sz="24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b="1" dirty="0">
                <a:solidFill>
                  <a:schemeClr val="dk1"/>
                </a:solidFill>
                <a:latin typeface="Calibri"/>
                <a:ea typeface="Calibri"/>
                <a:cs typeface="Calibri"/>
                <a:sym typeface="Calibri"/>
              </a:rPr>
              <a:t>Etc. Etc.</a:t>
            </a:r>
            <a:endParaRPr dirty="0"/>
          </a:p>
        </p:txBody>
      </p:sp>
      <p:pic>
        <p:nvPicPr>
          <p:cNvPr id="375" name="Google Shape;375;p24"/>
          <p:cNvPicPr preferRelativeResize="0"/>
          <p:nvPr/>
        </p:nvPicPr>
        <p:blipFill rotWithShape="1">
          <a:blip r:embed="rId3">
            <a:alphaModFix/>
          </a:blip>
          <a:srcRect/>
          <a:stretch/>
        </p:blipFill>
        <p:spPr>
          <a:xfrm>
            <a:off x="8213556" y="609599"/>
            <a:ext cx="3635906" cy="2294021"/>
          </a:xfrm>
          <a:prstGeom prst="rect">
            <a:avLst/>
          </a:prstGeom>
          <a:noFill/>
          <a:ln>
            <a:noFill/>
          </a:ln>
        </p:spPr>
      </p:pic>
      <p:pic>
        <p:nvPicPr>
          <p:cNvPr id="376" name="Google Shape;376;p24"/>
          <p:cNvPicPr preferRelativeResize="0"/>
          <p:nvPr/>
        </p:nvPicPr>
        <p:blipFill rotWithShape="1">
          <a:blip r:embed="rId4">
            <a:alphaModFix/>
          </a:blip>
          <a:srcRect/>
          <a:stretch/>
        </p:blipFill>
        <p:spPr>
          <a:xfrm>
            <a:off x="7943196" y="2791326"/>
            <a:ext cx="4176625" cy="1307356"/>
          </a:xfrm>
          <a:prstGeom prst="rect">
            <a:avLst/>
          </a:prstGeom>
          <a:noFill/>
          <a:ln>
            <a:noFill/>
          </a:ln>
        </p:spPr>
      </p:pic>
      <p:pic>
        <p:nvPicPr>
          <p:cNvPr id="377" name="Google Shape;377;p24"/>
          <p:cNvPicPr preferRelativeResize="0"/>
          <p:nvPr/>
        </p:nvPicPr>
        <p:blipFill rotWithShape="1">
          <a:blip r:embed="rId5">
            <a:alphaModFix/>
          </a:blip>
          <a:srcRect/>
          <a:stretch/>
        </p:blipFill>
        <p:spPr>
          <a:xfrm>
            <a:off x="8115983" y="4247626"/>
            <a:ext cx="4003838" cy="1258349"/>
          </a:xfrm>
          <a:prstGeom prst="rect">
            <a:avLst/>
          </a:prstGeom>
          <a:noFill/>
          <a:ln>
            <a:noFill/>
          </a:ln>
        </p:spPr>
      </p:pic>
      <p:cxnSp>
        <p:nvCxnSpPr>
          <p:cNvPr id="378" name="Google Shape;378;p24"/>
          <p:cNvCxnSpPr>
            <a:endCxn id="377" idx="1"/>
          </p:cNvCxnSpPr>
          <p:nvPr/>
        </p:nvCxnSpPr>
        <p:spPr>
          <a:xfrm>
            <a:off x="4828583" y="4395601"/>
            <a:ext cx="3287400" cy="481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79" name="Google Shape;379;p24"/>
          <p:cNvCxnSpPr/>
          <p:nvPr/>
        </p:nvCxnSpPr>
        <p:spPr>
          <a:xfrm rot="10800000" flipH="1">
            <a:off x="4828674" y="3529263"/>
            <a:ext cx="2844162" cy="160421"/>
          </a:xfrm>
          <a:prstGeom prst="straightConnector1">
            <a:avLst/>
          </a:prstGeom>
          <a:noFill/>
          <a:ln w="9525" cap="flat" cmpd="sng">
            <a:solidFill>
              <a:schemeClr val="accent1"/>
            </a:solidFill>
            <a:prstDash val="solid"/>
            <a:miter lim="800000"/>
            <a:headEnd type="none" w="sm" len="sm"/>
            <a:tailEnd type="triangle" w="med" len="med"/>
          </a:ln>
        </p:spPr>
      </p:cxnSp>
      <p:cxnSp>
        <p:nvCxnSpPr>
          <p:cNvPr id="380" name="Google Shape;380;p24"/>
          <p:cNvCxnSpPr/>
          <p:nvPr/>
        </p:nvCxnSpPr>
        <p:spPr>
          <a:xfrm rot="10800000" flipH="1">
            <a:off x="5309937" y="2245895"/>
            <a:ext cx="2806046" cy="657725"/>
          </a:xfrm>
          <a:prstGeom prst="straightConnector1">
            <a:avLst/>
          </a:prstGeom>
          <a:noFill/>
          <a:ln w="9525" cap="flat" cmpd="sng">
            <a:solidFill>
              <a:schemeClr val="accent1"/>
            </a:solidFill>
            <a:prstDash val="solid"/>
            <a:miter lim="800000"/>
            <a:headEnd type="none" w="sm" len="sm"/>
            <a:tailEnd type="triangle" w="med" len="med"/>
          </a:ln>
        </p:spPr>
      </p:cxnSp>
    </p:spTree>
    <p:extLst>
      <p:ext uri="{BB962C8B-B14F-4D97-AF65-F5344CB8AC3E}">
        <p14:creationId xmlns:p14="http://schemas.microsoft.com/office/powerpoint/2010/main" val="42877751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28"/>
          <p:cNvSpPr txBox="1"/>
          <p:nvPr/>
        </p:nvSpPr>
        <p:spPr>
          <a:xfrm>
            <a:off x="25400" y="3718679"/>
            <a:ext cx="6398549" cy="286232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Co-founder and Research Director of OpenAI.</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Past: 3 years at Google Brain Team.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Co-author of AlexNet</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Co-founder of DNNresearch.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 postdoc in Stanford with Andrew Ng's group.</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a student of Geoffrey Hinton, Toronto.</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 - </a:t>
            </a:r>
            <a:r>
              <a:rPr lang="en-US" sz="1800" u="sng">
                <a:solidFill>
                  <a:schemeClr val="hlink"/>
                </a:solidFill>
                <a:latin typeface="Calibri"/>
                <a:ea typeface="Calibri"/>
                <a:cs typeface="Calibri"/>
                <a:sym typeface="Calibri"/>
                <a:hlinkClick r:id="rId3"/>
              </a:rPr>
              <a:t>https://blog.openai.com/evolution-strategies/</a:t>
            </a:r>
            <a:r>
              <a:rPr lang="en-US" sz="1800">
                <a:solidFill>
                  <a:schemeClr val="dk1"/>
                </a:solidFill>
                <a:latin typeface="Calibri"/>
                <a:ea typeface="Calibri"/>
                <a:cs typeface="Calibri"/>
                <a:sym typeface="Calibri"/>
              </a:rPr>
              <a:t> - (2017)</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Evolution Strategies (ES) – simpler and allow parallelization - thus better than Reinforcement Learning (RL)</a:t>
            </a:r>
            <a:endParaRPr sz="1800">
              <a:solidFill>
                <a:schemeClr val="dk1"/>
              </a:solidFill>
              <a:latin typeface="Calibri"/>
              <a:ea typeface="Calibri"/>
              <a:cs typeface="Calibri"/>
              <a:sym typeface="Calibri"/>
            </a:endParaRPr>
          </a:p>
        </p:txBody>
      </p:sp>
      <p:pic>
        <p:nvPicPr>
          <p:cNvPr id="411" name="Google Shape;411;p28"/>
          <p:cNvPicPr preferRelativeResize="0"/>
          <p:nvPr/>
        </p:nvPicPr>
        <p:blipFill rotWithShape="1">
          <a:blip r:embed="rId4">
            <a:alphaModFix/>
          </a:blip>
          <a:srcRect/>
          <a:stretch/>
        </p:blipFill>
        <p:spPr>
          <a:xfrm>
            <a:off x="25400" y="47022"/>
            <a:ext cx="2425700" cy="2540000"/>
          </a:xfrm>
          <a:prstGeom prst="rect">
            <a:avLst/>
          </a:prstGeom>
          <a:noFill/>
          <a:ln>
            <a:noFill/>
          </a:ln>
        </p:spPr>
      </p:pic>
      <p:sp>
        <p:nvSpPr>
          <p:cNvPr id="412" name="Google Shape;412;p28"/>
          <p:cNvSpPr txBox="1"/>
          <p:nvPr/>
        </p:nvSpPr>
        <p:spPr>
          <a:xfrm>
            <a:off x="25400" y="3175575"/>
            <a:ext cx="201399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ilyasu@openai.com</a:t>
            </a:r>
            <a:endParaRPr sz="1800">
              <a:solidFill>
                <a:schemeClr val="dk1"/>
              </a:solidFill>
              <a:latin typeface="Calibri"/>
              <a:ea typeface="Calibri"/>
              <a:cs typeface="Calibri"/>
              <a:sym typeface="Calibri"/>
            </a:endParaRPr>
          </a:p>
        </p:txBody>
      </p:sp>
      <p:sp>
        <p:nvSpPr>
          <p:cNvPr id="413" name="Google Shape;413;p28"/>
          <p:cNvSpPr txBox="1"/>
          <p:nvPr/>
        </p:nvSpPr>
        <p:spPr>
          <a:xfrm>
            <a:off x="7766613" y="4728268"/>
            <a:ext cx="3472405"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Sequence to sequence learning</a:t>
            </a:r>
            <a:endParaRPr sz="1800">
              <a:solidFill>
                <a:schemeClr val="dk1"/>
              </a:solidFill>
              <a:latin typeface="Calibri"/>
              <a:ea typeface="Calibri"/>
              <a:cs typeface="Calibri"/>
              <a:sym typeface="Calibri"/>
            </a:endParaRPr>
          </a:p>
        </p:txBody>
      </p:sp>
      <p:sp>
        <p:nvSpPr>
          <p:cNvPr id="414" name="Google Shape;414;p28"/>
          <p:cNvSpPr txBox="1"/>
          <p:nvPr/>
        </p:nvSpPr>
        <p:spPr>
          <a:xfrm>
            <a:off x="25400" y="2598275"/>
            <a:ext cx="2592729"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Ilya Sutskever</a:t>
            </a:r>
            <a:endParaRPr sz="3200">
              <a:solidFill>
                <a:schemeClr val="dk1"/>
              </a:solidFill>
              <a:latin typeface="Calibri"/>
              <a:ea typeface="Calibri"/>
              <a:cs typeface="Calibri"/>
              <a:sym typeface="Calibri"/>
            </a:endParaRPr>
          </a:p>
        </p:txBody>
      </p:sp>
      <p:pic>
        <p:nvPicPr>
          <p:cNvPr id="415" name="Google Shape;415;p28"/>
          <p:cNvPicPr preferRelativeResize="0"/>
          <p:nvPr/>
        </p:nvPicPr>
        <p:blipFill rotWithShape="1">
          <a:blip r:embed="rId5">
            <a:alphaModFix/>
          </a:blip>
          <a:srcRect/>
          <a:stretch/>
        </p:blipFill>
        <p:spPr>
          <a:xfrm>
            <a:off x="6906067" y="1908655"/>
            <a:ext cx="4910100" cy="2762893"/>
          </a:xfrm>
          <a:prstGeom prst="rect">
            <a:avLst/>
          </a:prstGeom>
          <a:noFill/>
          <a:ln>
            <a:noFill/>
          </a:ln>
        </p:spPr>
      </p:pic>
      <p:pic>
        <p:nvPicPr>
          <p:cNvPr id="416" name="Google Shape;416;p28"/>
          <p:cNvPicPr preferRelativeResize="0"/>
          <p:nvPr/>
        </p:nvPicPr>
        <p:blipFill rotWithShape="1">
          <a:blip r:embed="rId6">
            <a:alphaModFix/>
          </a:blip>
          <a:srcRect/>
          <a:stretch/>
        </p:blipFill>
        <p:spPr>
          <a:xfrm>
            <a:off x="10275024" y="47022"/>
            <a:ext cx="1638456" cy="1323544"/>
          </a:xfrm>
          <a:prstGeom prst="rect">
            <a:avLst/>
          </a:prstGeom>
          <a:noFill/>
          <a:ln>
            <a:noFill/>
          </a:ln>
        </p:spPr>
      </p:pic>
    </p:spTree>
    <p:extLst>
      <p:ext uri="{BB962C8B-B14F-4D97-AF65-F5344CB8AC3E}">
        <p14:creationId xmlns:p14="http://schemas.microsoft.com/office/powerpoint/2010/main" val="35799837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421500" y="686145"/>
            <a:ext cx="5674500" cy="1498678"/>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4000" b="1" i="0" u="none" strike="noStrike" cap="none" dirty="0">
                <a:solidFill>
                  <a:schemeClr val="dk1"/>
                </a:solidFill>
                <a:latin typeface="Calibri"/>
                <a:ea typeface="Calibri"/>
                <a:cs typeface="Calibri"/>
                <a:sym typeface="Calibri"/>
              </a:rPr>
              <a:t>What is Deep Learning?</a:t>
            </a:r>
          </a:p>
          <a:p>
            <a:pPr marL="0" marR="0" lvl="0" indent="0" rtl="0">
              <a:spcBef>
                <a:spcPts val="0"/>
              </a:spcBef>
              <a:spcAft>
                <a:spcPts val="0"/>
              </a:spcAft>
              <a:buNone/>
            </a:pPr>
            <a:r>
              <a:rPr lang="en-US" sz="4000" b="1" dirty="0">
                <a:solidFill>
                  <a:schemeClr val="dk1"/>
                </a:solidFill>
                <a:latin typeface="Calibri"/>
                <a:ea typeface="Calibri"/>
                <a:cs typeface="Calibri"/>
                <a:sym typeface="Calibri"/>
              </a:rPr>
              <a:t>Do I need it?</a:t>
            </a:r>
            <a:endParaRPr lang="en-US" sz="4000" b="1" i="0" u="none" strike="noStrike" cap="none" dirty="0">
              <a:solidFill>
                <a:schemeClr val="dk1"/>
              </a:solidFill>
              <a:latin typeface="Calibri"/>
              <a:ea typeface="Calibri"/>
              <a:cs typeface="Calibri"/>
              <a:sym typeface="Calibri"/>
            </a:endParaRPr>
          </a:p>
        </p:txBody>
      </p:sp>
      <p:sp>
        <p:nvSpPr>
          <p:cNvPr id="4" name="Google Shape;88;p13">
            <a:extLst>
              <a:ext uri="{FF2B5EF4-FFF2-40B4-BE49-F238E27FC236}">
                <a16:creationId xmlns:a16="http://schemas.microsoft.com/office/drawing/2014/main" id="{8FC13FCD-36B6-B54A-96BD-A3C09BB033D8}"/>
              </a:ext>
            </a:extLst>
          </p:cNvPr>
          <p:cNvSpPr txBox="1"/>
          <p:nvPr/>
        </p:nvSpPr>
        <p:spPr>
          <a:xfrm>
            <a:off x="421500" y="2694605"/>
            <a:ext cx="10866610" cy="3319595"/>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en-US" sz="2400" b="1" i="0" u="none" strike="noStrike" cap="none" dirty="0">
                <a:solidFill>
                  <a:srgbClr val="0070C0"/>
                </a:solidFill>
                <a:latin typeface="Calibri" panose="020F0502020204030204" pitchFamily="34" charset="0"/>
                <a:ea typeface="Calibri"/>
                <a:cs typeface="Calibri" panose="020F0502020204030204" pitchFamily="34" charset="0"/>
                <a:sym typeface="Calibri"/>
              </a:rPr>
              <a:t>“Deep Learning</a:t>
            </a:r>
            <a:r>
              <a:rPr lang="en-US" sz="2400" b="1" i="0" u="none" strike="noStrike" cap="none" dirty="0">
                <a:solidFill>
                  <a:schemeClr val="dk1"/>
                </a:solidFill>
                <a:latin typeface="Calibri" panose="020F0502020204030204" pitchFamily="34" charset="0"/>
                <a:ea typeface="Calibri"/>
                <a:cs typeface="Calibri" panose="020F0502020204030204" pitchFamily="34" charset="0"/>
                <a:sym typeface="Calibri"/>
              </a:rPr>
              <a:t>” are modern methods of creating </a:t>
            </a:r>
            <a:r>
              <a:rPr lang="en-US" sz="2400" b="1" i="0" u="none" strike="noStrike" cap="none" dirty="0">
                <a:solidFill>
                  <a:srgbClr val="0070C0"/>
                </a:solidFill>
                <a:latin typeface="Calibri" panose="020F0502020204030204" pitchFamily="34" charset="0"/>
                <a:ea typeface="Calibri"/>
                <a:cs typeface="Calibri" panose="020F0502020204030204" pitchFamily="34" charset="0"/>
                <a:sym typeface="Calibri"/>
              </a:rPr>
              <a:t>Machine Learning </a:t>
            </a:r>
            <a:r>
              <a:rPr lang="en-US" sz="2400" b="1" i="0" u="none" strike="noStrike" cap="none" dirty="0">
                <a:solidFill>
                  <a:schemeClr val="dk1"/>
                </a:solidFill>
                <a:latin typeface="Calibri" panose="020F0502020204030204" pitchFamily="34" charset="0"/>
                <a:ea typeface="Calibri"/>
                <a:cs typeface="Calibri" panose="020F0502020204030204" pitchFamily="34" charset="0"/>
                <a:sym typeface="Calibri"/>
              </a:rPr>
              <a:t>Systems.</a:t>
            </a:r>
          </a:p>
          <a:p>
            <a:pPr marL="0" marR="0" lvl="0" indent="0" rtl="0">
              <a:spcBef>
                <a:spcPts val="0"/>
              </a:spcBef>
              <a:spcAft>
                <a:spcPts val="0"/>
              </a:spcAft>
              <a:buNone/>
            </a:pPr>
            <a:endParaRPr lang="en-US" sz="2400" b="1"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rtl="0">
              <a:spcBef>
                <a:spcPts val="0"/>
              </a:spcBef>
              <a:spcAft>
                <a:spcPts val="0"/>
              </a:spcAft>
              <a:buNone/>
            </a:pPr>
            <a:r>
              <a:rPr lang="en-US" sz="2400" b="1" dirty="0">
                <a:solidFill>
                  <a:schemeClr val="dk1"/>
                </a:solidFill>
                <a:latin typeface="Calibri" panose="020F0502020204030204" pitchFamily="34" charset="0"/>
                <a:ea typeface="Calibri"/>
                <a:cs typeface="Calibri" panose="020F0502020204030204" pitchFamily="34" charset="0"/>
                <a:sym typeface="Calibri"/>
              </a:rPr>
              <a:t>They use </a:t>
            </a:r>
            <a:r>
              <a:rPr lang="en-US" sz="2400" b="1" dirty="0">
                <a:solidFill>
                  <a:srgbClr val="0070C0"/>
                </a:solidFill>
                <a:latin typeface="Calibri" panose="020F0502020204030204" pitchFamily="34" charset="0"/>
                <a:ea typeface="Calibri"/>
                <a:cs typeface="Calibri" panose="020F0502020204030204" pitchFamily="34" charset="0"/>
                <a:sym typeface="Calibri"/>
              </a:rPr>
              <a:t>“Artificial Neural Networks”</a:t>
            </a:r>
            <a:r>
              <a:rPr lang="en-US" sz="2400" b="1" dirty="0">
                <a:solidFill>
                  <a:schemeClr val="dk1"/>
                </a:solidFill>
                <a:latin typeface="Calibri" panose="020F0502020204030204" pitchFamily="34" charset="0"/>
                <a:ea typeface="Calibri"/>
                <a:cs typeface="Calibri" panose="020F0502020204030204" pitchFamily="34" charset="0"/>
                <a:sym typeface="Calibri"/>
              </a:rPr>
              <a:t>.</a:t>
            </a:r>
            <a:endParaRPr lang="en-US" sz="2400" b="1"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rtl="0">
              <a:spcBef>
                <a:spcPts val="0"/>
              </a:spcBef>
              <a:spcAft>
                <a:spcPts val="0"/>
              </a:spcAft>
              <a:buNone/>
            </a:pPr>
            <a:endParaRPr lang="en-US" sz="2400" b="1"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r>
              <a:rPr lang="en-US" sz="2400" b="1" dirty="0">
                <a:solidFill>
                  <a:srgbClr val="0070C0"/>
                </a:solidFill>
                <a:latin typeface="Calibri" panose="020F0502020204030204" pitchFamily="34" charset="0"/>
                <a:cs typeface="Calibri" panose="020F0502020204030204" pitchFamily="34" charset="0"/>
              </a:rPr>
              <a:t>Machine Learning </a:t>
            </a:r>
            <a:r>
              <a:rPr lang="en-US" sz="2400" b="1" dirty="0">
                <a:latin typeface="Calibri" panose="020F0502020204030204" pitchFamily="34" charset="0"/>
                <a:cs typeface="Calibri" panose="020F0502020204030204" pitchFamily="34" charset="0"/>
              </a:rPr>
              <a:t>Systems  =  </a:t>
            </a:r>
            <a:r>
              <a:rPr lang="en-US" sz="2400" b="1" dirty="0">
                <a:solidFill>
                  <a:srgbClr val="0070C0"/>
                </a:solidFill>
                <a:latin typeface="Calibri" panose="020F0502020204030204" pitchFamily="34" charset="0"/>
                <a:cs typeface="Calibri" panose="020F0502020204030204" pitchFamily="34" charset="0"/>
              </a:rPr>
              <a:t>Prediction Machines</a:t>
            </a:r>
            <a:r>
              <a:rPr lang="en-US" sz="2400" b="1" dirty="0">
                <a:latin typeface="Calibri" panose="020F0502020204030204" pitchFamily="34" charset="0"/>
                <a:cs typeface="Calibri" panose="020F0502020204030204" pitchFamily="34" charset="0"/>
              </a:rPr>
              <a:t>.</a:t>
            </a:r>
          </a:p>
          <a:p>
            <a:pPr marL="0" marR="0" lvl="0" indent="0" rtl="0">
              <a:spcBef>
                <a:spcPts val="0"/>
              </a:spcBef>
              <a:spcAft>
                <a:spcPts val="0"/>
              </a:spcAft>
              <a:buNone/>
            </a:pPr>
            <a:endParaRPr lang="en-US" sz="2400" b="1" i="0" u="none" strike="noStrike" cap="none" dirty="0">
              <a:solidFill>
                <a:schemeClr val="dk1"/>
              </a:solidFill>
              <a:latin typeface="Calibri" panose="020F0502020204030204" pitchFamily="34" charset="0"/>
              <a:ea typeface="Calibri"/>
              <a:cs typeface="Calibri" panose="020F0502020204030204" pitchFamily="34" charset="0"/>
              <a:sym typeface="Calibri"/>
            </a:endParaRPr>
          </a:p>
          <a:p>
            <a:pPr marL="0" marR="0" lvl="0" indent="0" rtl="0">
              <a:spcBef>
                <a:spcPts val="0"/>
              </a:spcBef>
              <a:spcAft>
                <a:spcPts val="0"/>
              </a:spcAft>
              <a:buNone/>
            </a:pPr>
            <a:r>
              <a:rPr lang="en-US" sz="2400" b="1" dirty="0">
                <a:solidFill>
                  <a:schemeClr val="dk1"/>
                </a:solidFill>
                <a:latin typeface="Calibri" panose="020F0502020204030204" pitchFamily="34" charset="0"/>
                <a:ea typeface="Calibri"/>
                <a:cs typeface="Calibri" panose="020F0502020204030204" pitchFamily="34" charset="0"/>
                <a:sym typeface="Calibri"/>
              </a:rPr>
              <a:t>Computers make computations cheap.</a:t>
            </a:r>
          </a:p>
          <a:p>
            <a:pPr marL="0" marR="0" lvl="0" indent="0" rtl="0">
              <a:spcBef>
                <a:spcPts val="0"/>
              </a:spcBef>
              <a:spcAft>
                <a:spcPts val="0"/>
              </a:spcAft>
              <a:buNone/>
            </a:pPr>
            <a:endParaRPr lang="en-US" sz="2400" b="1" dirty="0">
              <a:solidFill>
                <a:schemeClr val="dk1"/>
              </a:solidFill>
              <a:latin typeface="Calibri" panose="020F0502020204030204" pitchFamily="34" charset="0"/>
              <a:ea typeface="Calibri"/>
              <a:cs typeface="Calibri" panose="020F0502020204030204" pitchFamily="34" charset="0"/>
              <a:sym typeface="Calibri"/>
            </a:endParaRPr>
          </a:p>
          <a:p>
            <a:pPr lvl="0"/>
            <a:r>
              <a:rPr lang="en-US" sz="2400" b="1" dirty="0">
                <a:solidFill>
                  <a:schemeClr val="dk1"/>
                </a:solidFill>
                <a:latin typeface="Calibri" panose="020F0502020204030204" pitchFamily="34" charset="0"/>
                <a:ea typeface="Calibri"/>
                <a:cs typeface="Calibri" panose="020F0502020204030204" pitchFamily="34" charset="0"/>
                <a:sym typeface="Calibri"/>
              </a:rPr>
              <a:t>Computers make predictions practical – fast and cheap.</a:t>
            </a:r>
          </a:p>
        </p:txBody>
      </p:sp>
      <p:pic>
        <p:nvPicPr>
          <p:cNvPr id="6" name="Picture 5">
            <a:extLst>
              <a:ext uri="{FF2B5EF4-FFF2-40B4-BE49-F238E27FC236}">
                <a16:creationId xmlns:a16="http://schemas.microsoft.com/office/drawing/2014/main" id="{6A4AA738-C2BE-1444-B718-954435BFB19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646735" y="531298"/>
            <a:ext cx="4123765" cy="1546412"/>
          </a:xfrm>
          <a:prstGeom prst="rect">
            <a:avLst/>
          </a:prstGeom>
        </p:spPr>
      </p:pic>
    </p:spTree>
    <p:extLst>
      <p:ext uri="{BB962C8B-B14F-4D97-AF65-F5344CB8AC3E}">
        <p14:creationId xmlns:p14="http://schemas.microsoft.com/office/powerpoint/2010/main" val="1667770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29"/>
          <p:cNvSpPr txBox="1"/>
          <p:nvPr/>
        </p:nvSpPr>
        <p:spPr>
          <a:xfrm>
            <a:off x="173416" y="4729640"/>
            <a:ext cx="11829734" cy="193899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dirty="0">
                <a:solidFill>
                  <a:schemeClr val="dk1"/>
                </a:solidFill>
                <a:latin typeface="Calibri"/>
                <a:ea typeface="Calibri"/>
                <a:cs typeface="Calibri"/>
                <a:sym typeface="Calibri"/>
              </a:rPr>
              <a:t>Now at Google</a:t>
            </a:r>
            <a:br>
              <a:rPr lang="en-US" sz="3200" dirty="0">
                <a:solidFill>
                  <a:schemeClr val="dk1"/>
                </a:solidFill>
                <a:latin typeface="Calibri"/>
                <a:ea typeface="Calibri"/>
                <a:cs typeface="Calibri"/>
                <a:sym typeface="Calibri"/>
              </a:rPr>
            </a:br>
            <a:r>
              <a:rPr lang="en-US" sz="3200" dirty="0" err="1">
                <a:solidFill>
                  <a:schemeClr val="dk1"/>
                </a:solidFill>
                <a:latin typeface="Calibri"/>
                <a:ea typeface="Calibri"/>
                <a:cs typeface="Calibri"/>
                <a:sym typeface="Calibri"/>
              </a:rPr>
              <a:t>AlexNet</a:t>
            </a:r>
            <a:r>
              <a:rPr lang="en-US" sz="3200" dirty="0">
                <a:solidFill>
                  <a:schemeClr val="dk1"/>
                </a:solidFill>
                <a:latin typeface="Calibri"/>
                <a:ea typeface="Calibri"/>
                <a:cs typeface="Calibri"/>
                <a:sym typeface="Calibri"/>
              </a:rPr>
              <a:t> – re-implemented </a:t>
            </a:r>
            <a:r>
              <a:rPr lang="en-US" sz="3200" dirty="0" err="1">
                <a:solidFill>
                  <a:schemeClr val="dk1"/>
                </a:solidFill>
                <a:latin typeface="Calibri"/>
                <a:ea typeface="Calibri"/>
                <a:cs typeface="Calibri"/>
                <a:sym typeface="Calibri"/>
              </a:rPr>
              <a:t>LeNet</a:t>
            </a:r>
            <a:r>
              <a:rPr lang="en-US" sz="3200" dirty="0">
                <a:solidFill>
                  <a:schemeClr val="dk1"/>
                </a:solidFill>
                <a:latin typeface="Calibri"/>
                <a:ea typeface="Calibri"/>
                <a:cs typeface="Calibri"/>
                <a:sym typeface="Calibri"/>
              </a:rPr>
              <a:t> on GPU (Toronto), </a:t>
            </a:r>
            <a:endParaRPr dirty="0"/>
          </a:p>
          <a:p>
            <a:pPr marL="0" marR="0" lvl="0" indent="0" algn="l" rtl="0">
              <a:spcBef>
                <a:spcPts val="0"/>
              </a:spcBef>
              <a:spcAft>
                <a:spcPts val="0"/>
              </a:spcAft>
              <a:buNone/>
            </a:pPr>
            <a:r>
              <a:rPr lang="en-US" sz="3200" dirty="0">
                <a:solidFill>
                  <a:schemeClr val="dk1"/>
                </a:solidFill>
                <a:latin typeface="Calibri"/>
                <a:ea typeface="Calibri"/>
                <a:cs typeface="Calibri"/>
                <a:sym typeface="Calibri"/>
              </a:rPr>
              <a:t>won 2012 ImageNet competition</a:t>
            </a:r>
            <a:endParaRPr dirty="0"/>
          </a:p>
          <a:p>
            <a:pPr marL="0" marR="0" lvl="0" indent="0" algn="l" rtl="0">
              <a:spcBef>
                <a:spcPts val="0"/>
              </a:spcBef>
              <a:spcAft>
                <a:spcPts val="0"/>
              </a:spcAft>
              <a:buNone/>
            </a:pPr>
            <a:r>
              <a:rPr lang="en-US" sz="1200" dirty="0">
                <a:solidFill>
                  <a:schemeClr val="dk1"/>
                </a:solidFill>
                <a:latin typeface="Calibri"/>
                <a:ea typeface="Calibri"/>
                <a:cs typeface="Calibri"/>
                <a:sym typeface="Calibri"/>
              </a:rPr>
              <a:t>“ImageNet Classification with Deep Convolutional Networks” - Alex </a:t>
            </a:r>
            <a:r>
              <a:rPr lang="en-US" sz="1200" dirty="0" err="1">
                <a:solidFill>
                  <a:schemeClr val="dk1"/>
                </a:solidFill>
                <a:latin typeface="Calibri"/>
                <a:ea typeface="Calibri"/>
                <a:cs typeface="Calibri"/>
                <a:sym typeface="Calibri"/>
              </a:rPr>
              <a:t>Krizhevsky</a:t>
            </a:r>
            <a:r>
              <a:rPr lang="en-US" sz="1200" dirty="0">
                <a:solidFill>
                  <a:schemeClr val="dk1"/>
                </a:solidFill>
                <a:latin typeface="Calibri"/>
                <a:ea typeface="Calibri"/>
                <a:cs typeface="Calibri"/>
                <a:sym typeface="Calibri"/>
              </a:rPr>
              <a:t>, Ilya </a:t>
            </a:r>
            <a:r>
              <a:rPr lang="en-US" sz="1200" dirty="0" err="1">
                <a:solidFill>
                  <a:schemeClr val="dk1"/>
                </a:solidFill>
                <a:latin typeface="Calibri"/>
                <a:ea typeface="Calibri"/>
                <a:cs typeface="Calibri"/>
                <a:sym typeface="Calibri"/>
              </a:rPr>
              <a:t>Sutskever</a:t>
            </a:r>
            <a:r>
              <a:rPr lang="en-US" sz="1200" dirty="0">
                <a:solidFill>
                  <a:schemeClr val="dk1"/>
                </a:solidFill>
                <a:latin typeface="Calibri"/>
                <a:ea typeface="Calibri"/>
                <a:cs typeface="Calibri"/>
                <a:sym typeface="Calibri"/>
              </a:rPr>
              <a:t>, and Geoffrey Hinton </a:t>
            </a:r>
            <a:br>
              <a:rPr lang="en-US" sz="1200" dirty="0">
                <a:solidFill>
                  <a:schemeClr val="dk1"/>
                </a:solidFill>
                <a:latin typeface="Calibri"/>
                <a:ea typeface="Calibri"/>
                <a:cs typeface="Calibri"/>
                <a:sym typeface="Calibri"/>
              </a:rPr>
            </a:br>
            <a:r>
              <a:rPr lang="en-US" sz="1200" u="sng" dirty="0">
                <a:solidFill>
                  <a:schemeClr val="hlink"/>
                </a:solidFill>
                <a:latin typeface="Calibri"/>
                <a:ea typeface="Calibri"/>
                <a:cs typeface="Calibri"/>
                <a:sym typeface="Calibri"/>
                <a:hlinkClick r:id="rId3"/>
              </a:rPr>
              <a:t>https://papers.nips.cc/paper/4824-imagenet-classification-with-deep-convolutional-neural-networks.pdf</a:t>
            </a:r>
            <a:endParaRPr sz="1200" dirty="0">
              <a:solidFill>
                <a:schemeClr val="dk1"/>
              </a:solidFill>
              <a:latin typeface="Calibri"/>
              <a:ea typeface="Calibri"/>
              <a:cs typeface="Calibri"/>
              <a:sym typeface="Calibri"/>
            </a:endParaRPr>
          </a:p>
        </p:txBody>
      </p:sp>
      <p:pic>
        <p:nvPicPr>
          <p:cNvPr id="422" name="Google Shape;422;p29"/>
          <p:cNvPicPr preferRelativeResize="0"/>
          <p:nvPr/>
        </p:nvPicPr>
        <p:blipFill rotWithShape="1">
          <a:blip r:embed="rId4">
            <a:alphaModFix/>
          </a:blip>
          <a:srcRect/>
          <a:stretch/>
        </p:blipFill>
        <p:spPr>
          <a:xfrm>
            <a:off x="362266" y="244193"/>
            <a:ext cx="3283759" cy="2148632"/>
          </a:xfrm>
          <a:prstGeom prst="rect">
            <a:avLst/>
          </a:prstGeom>
          <a:noFill/>
          <a:ln>
            <a:noFill/>
          </a:ln>
        </p:spPr>
      </p:pic>
      <p:pic>
        <p:nvPicPr>
          <p:cNvPr id="423" name="Google Shape;423;p2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88283" y="113175"/>
            <a:ext cx="5899391" cy="3319563"/>
          </a:xfrm>
          <a:prstGeom prst="rect">
            <a:avLst/>
          </a:prstGeom>
          <a:noFill/>
          <a:ln>
            <a:noFill/>
          </a:ln>
        </p:spPr>
      </p:pic>
      <p:sp>
        <p:nvSpPr>
          <p:cNvPr id="424" name="Google Shape;424;p29"/>
          <p:cNvSpPr txBox="1"/>
          <p:nvPr/>
        </p:nvSpPr>
        <p:spPr>
          <a:xfrm>
            <a:off x="7155904" y="3349069"/>
            <a:ext cx="5036096"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 Convolutional network</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 Used GPUs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 Used ReLUs</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 Used Drop Out  to reduce ‘overfitting’ (DropOut). </a:t>
            </a:r>
            <a:endParaRPr/>
          </a:p>
        </p:txBody>
      </p:sp>
      <p:sp>
        <p:nvSpPr>
          <p:cNvPr id="425" name="Google Shape;425;p29"/>
          <p:cNvSpPr txBox="1"/>
          <p:nvPr/>
        </p:nvSpPr>
        <p:spPr>
          <a:xfrm>
            <a:off x="362266" y="2392825"/>
            <a:ext cx="3283759"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Alex Krizhevsky</a:t>
            </a:r>
            <a:endParaRPr sz="3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0271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0"/>
          <p:cNvSpPr txBox="1"/>
          <p:nvPr/>
        </p:nvSpPr>
        <p:spPr>
          <a:xfrm>
            <a:off x="130772" y="4725002"/>
            <a:ext cx="11829734"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Matthew Zeiler</a:t>
            </a:r>
            <a:endParaRPr sz="320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New York, </a:t>
            </a:r>
            <a:r>
              <a:rPr lang="en-US" sz="3200" b="1">
                <a:solidFill>
                  <a:schemeClr val="dk1"/>
                </a:solidFill>
                <a:latin typeface="Calibri"/>
                <a:ea typeface="Calibri"/>
                <a:cs typeface="Calibri"/>
                <a:sym typeface="Calibri"/>
              </a:rPr>
              <a:t>clarif</a:t>
            </a:r>
            <a:r>
              <a:rPr lang="en-US" sz="3200" b="1">
                <a:solidFill>
                  <a:srgbClr val="FF0000"/>
                </a:solidFill>
                <a:latin typeface="Calibri"/>
                <a:ea typeface="Calibri"/>
                <a:cs typeface="Calibri"/>
                <a:sym typeface="Calibri"/>
              </a:rPr>
              <a:t>ai</a:t>
            </a:r>
            <a:r>
              <a:rPr lang="en-US" sz="3200">
                <a:solidFill>
                  <a:schemeClr val="dk1"/>
                </a:solidFill>
                <a:latin typeface="Calibri"/>
                <a:ea typeface="Calibri"/>
                <a:cs typeface="Calibri"/>
                <a:sym typeface="Calibri"/>
              </a:rPr>
              <a:t> - uses ML/DL for object recognition and search (ads, images, photo collections).</a:t>
            </a:r>
            <a:endParaRPr sz="3200">
              <a:solidFill>
                <a:schemeClr val="dk1"/>
              </a:solidFill>
              <a:latin typeface="Calibri"/>
              <a:ea typeface="Calibri"/>
              <a:cs typeface="Calibri"/>
              <a:sym typeface="Calibri"/>
            </a:endParaRPr>
          </a:p>
          <a:p>
            <a:pPr marL="0" marR="0" lvl="0" indent="0" algn="l" rtl="0">
              <a:spcBef>
                <a:spcPts val="0"/>
              </a:spcBef>
              <a:spcAft>
                <a:spcPts val="0"/>
              </a:spcAft>
              <a:buNone/>
            </a:pPr>
            <a:r>
              <a:rPr lang="en-US" sz="3200">
                <a:solidFill>
                  <a:schemeClr val="dk1"/>
                </a:solidFill>
                <a:latin typeface="Calibri"/>
                <a:ea typeface="Calibri"/>
                <a:cs typeface="Calibri"/>
                <a:sym typeface="Calibri"/>
              </a:rPr>
              <a:t>DL networks, Computer Vision, CS Ph.D. at NYU</a:t>
            </a:r>
            <a:endParaRPr sz="3200">
              <a:solidFill>
                <a:schemeClr val="dk1"/>
              </a:solidFill>
              <a:latin typeface="Calibri"/>
              <a:ea typeface="Calibri"/>
              <a:cs typeface="Calibri"/>
              <a:sym typeface="Calibri"/>
            </a:endParaRPr>
          </a:p>
        </p:txBody>
      </p:sp>
      <p:sp>
        <p:nvSpPr>
          <p:cNvPr id="431" name="Google Shape;431;p30"/>
          <p:cNvSpPr txBox="1"/>
          <p:nvPr/>
        </p:nvSpPr>
        <p:spPr>
          <a:xfrm>
            <a:off x="4363656" y="74171"/>
            <a:ext cx="8229601" cy="20313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ZF Net</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The ILSVRC 2013 winner was a Convolutional Network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from Matthew Zeiler and Rob Fergus.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ZFNet (Zeiler &amp; Fergus Net).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It was an improvement on AlexNet by tweaking the architecture hyperparameters,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in particular by expanding the size of the middle convolutional layers </a:t>
            </a:r>
            <a:endParaRPr sz="18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and making the stride and filter size on the first layer smaller.</a:t>
            </a:r>
            <a:endParaRPr/>
          </a:p>
        </p:txBody>
      </p:sp>
      <p:pic>
        <p:nvPicPr>
          <p:cNvPr id="432" name="Google Shape;432;p30"/>
          <p:cNvPicPr preferRelativeResize="0"/>
          <p:nvPr/>
        </p:nvPicPr>
        <p:blipFill rotWithShape="1">
          <a:blip r:embed="rId3">
            <a:alphaModFix/>
          </a:blip>
          <a:srcRect/>
          <a:stretch/>
        </p:blipFill>
        <p:spPr>
          <a:xfrm>
            <a:off x="130772" y="133688"/>
            <a:ext cx="2540000" cy="2540000"/>
          </a:xfrm>
          <a:prstGeom prst="rect">
            <a:avLst/>
          </a:prstGeom>
          <a:noFill/>
          <a:ln>
            <a:noFill/>
          </a:ln>
        </p:spPr>
      </p:pic>
      <p:pic>
        <p:nvPicPr>
          <p:cNvPr id="433" name="Google Shape;433;p30"/>
          <p:cNvPicPr preferRelativeResize="0"/>
          <p:nvPr/>
        </p:nvPicPr>
        <p:blipFill rotWithShape="1">
          <a:blip r:embed="rId4">
            <a:alphaModFix/>
          </a:blip>
          <a:srcRect/>
          <a:stretch/>
        </p:blipFill>
        <p:spPr>
          <a:xfrm>
            <a:off x="3349605" y="2365285"/>
            <a:ext cx="8842395" cy="2628820"/>
          </a:xfrm>
          <a:prstGeom prst="rect">
            <a:avLst/>
          </a:prstGeom>
          <a:noFill/>
          <a:ln>
            <a:noFill/>
          </a:ln>
        </p:spPr>
      </p:pic>
    </p:spTree>
    <p:extLst>
      <p:ext uri="{BB962C8B-B14F-4D97-AF65-F5344CB8AC3E}">
        <p14:creationId xmlns:p14="http://schemas.microsoft.com/office/powerpoint/2010/main" val="37292331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2"/>
          <p:cNvSpPr txBox="1"/>
          <p:nvPr/>
        </p:nvSpPr>
        <p:spPr>
          <a:xfrm>
            <a:off x="15024" y="5419224"/>
            <a:ext cx="11829734" cy="141577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GoogLeNet (2014) - 22 layer CNN and was the winner of ILSVRC 2014</a:t>
            </a:r>
            <a:endParaRPr/>
          </a:p>
          <a:p>
            <a:pPr marL="0" marR="0" lvl="0" indent="0" algn="l" rtl="0">
              <a:spcBef>
                <a:spcPts val="0"/>
              </a:spcBef>
              <a:spcAft>
                <a:spcPts val="0"/>
              </a:spcAft>
              <a:buNone/>
            </a:pPr>
            <a:r>
              <a:rPr lang="en-US" sz="1200" u="sng">
                <a:solidFill>
                  <a:schemeClr val="hlink"/>
                </a:solidFill>
                <a:latin typeface="Calibri"/>
                <a:ea typeface="Calibri"/>
                <a:cs typeface="Calibri"/>
                <a:sym typeface="Calibri"/>
                <a:hlinkClick r:id="rId3"/>
              </a:rPr>
              <a:t>http://www.cv-foundation.org/openaccess/content_cvpr_2015/papers/Szegedy_Going_Deeper_With_2015_CVPR_paper.pdf</a:t>
            </a: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Christian Szegedy,   Wei Liu,   Yangqing Jia,   Pierre Sermanet,   Scott Reed,   </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Dragomir Anguelov,   Dumitru Erhan,   Vincent Vanhoucke,   Andrew Rabinovich</a:t>
            </a:r>
            <a:endParaRPr sz="1400">
              <a:solidFill>
                <a:schemeClr val="dk1"/>
              </a:solidFill>
              <a:latin typeface="Calibri"/>
              <a:ea typeface="Calibri"/>
              <a:cs typeface="Calibri"/>
              <a:sym typeface="Calibri"/>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Inception module -&gt; convolution and pooling in parallel.</a:t>
            </a:r>
            <a:endParaRPr/>
          </a:p>
        </p:txBody>
      </p:sp>
      <p:pic>
        <p:nvPicPr>
          <p:cNvPr id="448" name="Google Shape;448;p32"/>
          <p:cNvPicPr preferRelativeResize="0"/>
          <p:nvPr/>
        </p:nvPicPr>
        <p:blipFill rotWithShape="1">
          <a:blip r:embed="rId4">
            <a:alphaModFix/>
          </a:blip>
          <a:srcRect/>
          <a:stretch/>
        </p:blipFill>
        <p:spPr>
          <a:xfrm>
            <a:off x="-7" y="0"/>
            <a:ext cx="12192000" cy="5192004"/>
          </a:xfrm>
          <a:prstGeom prst="rect">
            <a:avLst/>
          </a:prstGeom>
          <a:noFill/>
          <a:ln>
            <a:noFill/>
          </a:ln>
        </p:spPr>
      </p:pic>
    </p:spTree>
    <p:extLst>
      <p:ext uri="{BB962C8B-B14F-4D97-AF65-F5344CB8AC3E}">
        <p14:creationId xmlns:p14="http://schemas.microsoft.com/office/powerpoint/2010/main" val="41774656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34"/>
          <p:cNvSpPr txBox="1"/>
          <p:nvPr/>
        </p:nvSpPr>
        <p:spPr>
          <a:xfrm>
            <a:off x="130772" y="3412765"/>
            <a:ext cx="5263033"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Google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GNMT (2016, Google Neural Machine Translation).</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Past: PhD Student – under Andrew Ng, Stanford</a:t>
            </a:r>
            <a:endParaRPr/>
          </a:p>
          <a:p>
            <a:pPr marL="0" marR="0" lvl="0" indent="0" algn="l" rtl="0">
              <a:spcBef>
                <a:spcPts val="0"/>
              </a:spcBef>
              <a:spcAft>
                <a:spcPts val="0"/>
              </a:spcAft>
              <a:buNone/>
            </a:pPr>
            <a:r>
              <a:rPr lang="en-US" sz="1800" u="sng">
                <a:solidFill>
                  <a:schemeClr val="hlink"/>
                </a:solidFill>
                <a:latin typeface="Calibri"/>
                <a:ea typeface="Calibri"/>
                <a:cs typeface="Calibri"/>
                <a:sym typeface="Calibri"/>
                <a:hlinkClick r:id="rId3"/>
              </a:rPr>
              <a:t>http://cs.stanford.edu/~quocle/</a:t>
            </a:r>
            <a:r>
              <a:rPr lang="en-US" sz="1800">
                <a:solidFill>
                  <a:schemeClr val="dk1"/>
                </a:solidFill>
                <a:latin typeface="Calibri"/>
                <a:ea typeface="Calibri"/>
                <a:cs typeface="Calibri"/>
                <a:sym typeface="Calibri"/>
              </a:rPr>
              <a:t> - papers, tutorials</a:t>
            </a:r>
            <a:endParaRPr sz="1800">
              <a:solidFill>
                <a:schemeClr val="dk1"/>
              </a:solidFill>
              <a:latin typeface="Calibri"/>
              <a:ea typeface="Calibri"/>
              <a:cs typeface="Calibri"/>
              <a:sym typeface="Calibri"/>
            </a:endParaRPr>
          </a:p>
        </p:txBody>
      </p:sp>
      <p:pic>
        <p:nvPicPr>
          <p:cNvPr id="465" name="Google Shape;465;p34"/>
          <p:cNvPicPr preferRelativeResize="0"/>
          <p:nvPr/>
        </p:nvPicPr>
        <p:blipFill rotWithShape="1">
          <a:blip r:embed="rId4">
            <a:alphaModFix/>
          </a:blip>
          <a:srcRect/>
          <a:stretch/>
        </p:blipFill>
        <p:spPr>
          <a:xfrm>
            <a:off x="130772" y="213569"/>
            <a:ext cx="2316566" cy="2316566"/>
          </a:xfrm>
          <a:prstGeom prst="rect">
            <a:avLst/>
          </a:prstGeom>
          <a:noFill/>
          <a:ln>
            <a:noFill/>
          </a:ln>
        </p:spPr>
      </p:pic>
      <p:pic>
        <p:nvPicPr>
          <p:cNvPr id="466" name="Google Shape;466;p34"/>
          <p:cNvPicPr preferRelativeResize="0"/>
          <p:nvPr/>
        </p:nvPicPr>
        <p:blipFill rotWithShape="1">
          <a:blip r:embed="rId5">
            <a:alphaModFix/>
          </a:blip>
          <a:srcRect/>
          <a:stretch/>
        </p:blipFill>
        <p:spPr>
          <a:xfrm>
            <a:off x="5994239" y="0"/>
            <a:ext cx="6197761" cy="4770288"/>
          </a:xfrm>
          <a:prstGeom prst="rect">
            <a:avLst/>
          </a:prstGeom>
          <a:noFill/>
          <a:ln>
            <a:noFill/>
          </a:ln>
        </p:spPr>
      </p:pic>
      <p:sp>
        <p:nvSpPr>
          <p:cNvPr id="467" name="Google Shape;467;p34"/>
          <p:cNvSpPr txBox="1"/>
          <p:nvPr/>
        </p:nvSpPr>
        <p:spPr>
          <a:xfrm>
            <a:off x="7565070" y="4800149"/>
            <a:ext cx="4611501" cy="206210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u="sng">
                <a:solidFill>
                  <a:schemeClr val="hlink"/>
                </a:solidFill>
                <a:latin typeface="Calibri"/>
                <a:ea typeface="Calibri"/>
                <a:cs typeface="Calibri"/>
                <a:sym typeface="Calibri"/>
                <a:hlinkClick r:id="rId6"/>
              </a:rPr>
              <a:t>https://arxiv.org/pdf/1609.08144v2.pdf</a:t>
            </a:r>
            <a:r>
              <a:rPr lang="en-US" sz="1600">
                <a:solidFill>
                  <a:schemeClr val="dk1"/>
                </a:solidFill>
                <a:latin typeface="Calibri"/>
                <a:ea typeface="Calibri"/>
                <a:cs typeface="Calibri"/>
                <a:sym typeface="Calibri"/>
              </a:rPr>
              <a:t> - 31 authors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deep LSTM network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8 encoder and 8 decoder layers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parallelism - decreasing training time</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using attention and residual connections</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attention mechanism - connects the bottom layer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of the decoder to the top layer of the encoder</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low-precision arithmetic for inference computations</a:t>
            </a:r>
            <a:endParaRPr sz="1600">
              <a:solidFill>
                <a:schemeClr val="dk1"/>
              </a:solidFill>
              <a:latin typeface="Calibri"/>
              <a:ea typeface="Calibri"/>
              <a:cs typeface="Calibri"/>
              <a:sym typeface="Calibri"/>
            </a:endParaRPr>
          </a:p>
        </p:txBody>
      </p:sp>
      <p:sp>
        <p:nvSpPr>
          <p:cNvPr id="468" name="Google Shape;468;p34"/>
          <p:cNvSpPr txBox="1"/>
          <p:nvPr/>
        </p:nvSpPr>
        <p:spPr>
          <a:xfrm>
            <a:off x="130772" y="2540563"/>
            <a:ext cx="1906372" cy="86177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dirty="0">
                <a:solidFill>
                  <a:schemeClr val="dk1"/>
                </a:solidFill>
                <a:latin typeface="Calibri"/>
                <a:ea typeface="Calibri"/>
                <a:cs typeface="Calibri"/>
                <a:sym typeface="Calibri"/>
              </a:rPr>
              <a:t>Quoc Le </a:t>
            </a:r>
            <a:r>
              <a:rPr lang="en-US" sz="1800" dirty="0" err="1">
                <a:solidFill>
                  <a:schemeClr val="dk1"/>
                </a:solidFill>
                <a:latin typeface="Calibri"/>
                <a:ea typeface="Calibri"/>
                <a:cs typeface="Calibri"/>
                <a:sym typeface="Calibri"/>
              </a:rPr>
              <a:t>qvl@google.com</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5563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27"/>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Word2vec  (Mikolov et al)</a:t>
            </a:r>
            <a:endParaRPr/>
          </a:p>
        </p:txBody>
      </p:sp>
      <p:sp>
        <p:nvSpPr>
          <p:cNvPr id="402" name="Google Shape;402;p27"/>
          <p:cNvSpPr txBox="1"/>
          <p:nvPr/>
        </p:nvSpPr>
        <p:spPr>
          <a:xfrm>
            <a:off x="272716" y="866274"/>
            <a:ext cx="6771808" cy="4505826"/>
          </a:xfrm>
          <a:prstGeom prst="rect">
            <a:avLst/>
          </a:prstGeom>
          <a:noFill/>
          <a:ln>
            <a:noFill/>
          </a:ln>
        </p:spPr>
        <p:txBody>
          <a:bodyPr spcFirstLastPara="1" wrap="square" lIns="91425" tIns="45700" rIns="91425" bIns="45700" anchor="t" anchorCtr="0">
            <a:noAutofit/>
          </a:bodyPr>
          <a:lstStyle/>
          <a:p>
            <a:r>
              <a:rPr lang="en-US" sz="1800" b="1" dirty="0">
                <a:solidFill>
                  <a:srgbClr val="0070C0"/>
                </a:solidFill>
                <a:ea typeface="Calibri"/>
                <a:cs typeface="Calibri"/>
                <a:sym typeface="Calibri"/>
              </a:rPr>
              <a:t>word2vec</a:t>
            </a:r>
            <a:r>
              <a:rPr lang="en-US" sz="1800" dirty="0">
                <a:solidFill>
                  <a:schemeClr val="dk1"/>
                </a:solidFill>
                <a:ea typeface="Calibri"/>
                <a:cs typeface="Calibri"/>
                <a:sym typeface="Calibri"/>
              </a:rPr>
              <a:t> is a two-layer neural net that processes text and creates numeric vectors to represent words.</a:t>
            </a:r>
          </a:p>
          <a:p>
            <a:pPr marL="0" marR="0" lvl="0" indent="0" algn="l" rtl="0">
              <a:spcBef>
                <a:spcPts val="0"/>
              </a:spcBef>
              <a:spcAft>
                <a:spcPts val="0"/>
              </a:spcAft>
              <a:buNone/>
            </a:pPr>
            <a:endParaRPr lang="en-US" sz="18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800" dirty="0">
                <a:solidFill>
                  <a:schemeClr val="dk1"/>
                </a:solidFill>
                <a:latin typeface="+mn-lt"/>
                <a:ea typeface="Calibri"/>
                <a:cs typeface="Calibri"/>
                <a:sym typeface="Calibri"/>
              </a:rPr>
              <a:t>Main idea - a word  can be described by its “neighbors”, by a company this word has. Similar words tend to have similar neighbors (word embeddings).</a:t>
            </a:r>
            <a:br>
              <a:rPr lang="en-US" sz="1800" dirty="0">
                <a:solidFill>
                  <a:schemeClr val="dk1"/>
                </a:solidFill>
                <a:latin typeface="+mn-lt"/>
                <a:ea typeface="Calibri"/>
                <a:cs typeface="Calibri"/>
                <a:sym typeface="Calibri"/>
              </a:rPr>
            </a:br>
            <a:endParaRPr lang="en-US" sz="1800" dirty="0">
              <a:solidFill>
                <a:schemeClr val="dk1"/>
              </a:solidFill>
              <a:ea typeface="Calibri"/>
              <a:cs typeface="Calibri"/>
              <a:sym typeface="Calibri"/>
            </a:endParaRPr>
          </a:p>
          <a:p>
            <a:pPr lvl="0"/>
            <a:r>
              <a:rPr lang="en-US" sz="1800" dirty="0">
                <a:solidFill>
                  <a:schemeClr val="dk1"/>
                </a:solidFill>
                <a:ea typeface="Calibri"/>
                <a:cs typeface="Calibri"/>
                <a:sym typeface="Calibri"/>
              </a:rPr>
              <a:t>The network input is a text corpus and its output is a set of vectors of real numbers (typically in ~100 dimensional space). </a:t>
            </a:r>
          </a:p>
          <a:p>
            <a:pPr lvl="0"/>
            <a:endParaRPr lang="en-US" sz="1800" dirty="0">
              <a:solidFill>
                <a:schemeClr val="dk1"/>
              </a:solidFill>
              <a:ea typeface="Calibri"/>
              <a:cs typeface="Calibri"/>
              <a:sym typeface="Calibri"/>
            </a:endParaRPr>
          </a:p>
          <a:p>
            <a:pPr lvl="0"/>
            <a:r>
              <a:rPr lang="en-US" sz="1800" dirty="0">
                <a:solidFill>
                  <a:schemeClr val="dk1"/>
                </a:solidFill>
                <a:ea typeface="Calibri"/>
                <a:cs typeface="Calibri"/>
                <a:sym typeface="Calibri"/>
              </a:rPr>
              <a:t>The words with similar meaning tend to have vectors which are close to each other. We can even do </a:t>
            </a:r>
            <a:r>
              <a:rPr lang="en-US" sz="1800" dirty="0">
                <a:solidFill>
                  <a:schemeClr val="dk1"/>
                </a:solidFill>
                <a:latin typeface="+mn-lt"/>
                <a:ea typeface="Calibri"/>
                <a:cs typeface="Calibri"/>
                <a:sym typeface="Calibri"/>
              </a:rPr>
              <a:t>vector arithmetic on them:</a:t>
            </a:r>
            <a:endParaRPr sz="1800" dirty="0">
              <a:latin typeface="+mn-lt"/>
            </a:endParaRPr>
          </a:p>
          <a:p>
            <a:pPr marL="0" marR="0" lvl="0" indent="0" algn="l" rtl="0">
              <a:spcBef>
                <a:spcPts val="0"/>
              </a:spcBef>
              <a:spcAft>
                <a:spcPts val="0"/>
              </a:spcAft>
              <a:buNone/>
            </a:pPr>
            <a:endParaRPr sz="18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800" dirty="0">
                <a:solidFill>
                  <a:schemeClr val="dk1"/>
                </a:solidFill>
                <a:latin typeface="+mn-lt"/>
                <a:ea typeface="Calibri"/>
                <a:cs typeface="Calibri"/>
                <a:sym typeface="Calibri"/>
              </a:rPr>
              <a:t>”king” – “he” + “she”     ~     “queen”</a:t>
            </a:r>
            <a:endParaRPr sz="1800" dirty="0">
              <a:latin typeface="+mn-lt"/>
            </a:endParaRPr>
          </a:p>
        </p:txBody>
      </p:sp>
      <p:pic>
        <p:nvPicPr>
          <p:cNvPr id="403" name="Google Shape;403;p27"/>
          <p:cNvPicPr preferRelativeResize="0"/>
          <p:nvPr/>
        </p:nvPicPr>
        <p:blipFill rotWithShape="1">
          <a:blip r:embed="rId3">
            <a:alphaModFix/>
          </a:blip>
          <a:srcRect/>
          <a:stretch/>
        </p:blipFill>
        <p:spPr>
          <a:xfrm>
            <a:off x="7044524" y="3075340"/>
            <a:ext cx="5147476" cy="3782660"/>
          </a:xfrm>
          <a:prstGeom prst="rect">
            <a:avLst/>
          </a:prstGeom>
          <a:noFill/>
          <a:ln>
            <a:noFill/>
          </a:ln>
        </p:spPr>
      </p:pic>
      <p:pic>
        <p:nvPicPr>
          <p:cNvPr id="404" name="Google Shape;404;p27"/>
          <p:cNvPicPr preferRelativeResize="0"/>
          <p:nvPr/>
        </p:nvPicPr>
        <p:blipFill rotWithShape="1">
          <a:blip r:embed="rId4">
            <a:alphaModFix/>
          </a:blip>
          <a:srcRect/>
          <a:stretch/>
        </p:blipFill>
        <p:spPr>
          <a:xfrm>
            <a:off x="9825712" y="48126"/>
            <a:ext cx="2294798" cy="2947004"/>
          </a:xfrm>
          <a:prstGeom prst="rect">
            <a:avLst/>
          </a:prstGeom>
          <a:noFill/>
          <a:ln>
            <a:noFill/>
          </a:ln>
        </p:spPr>
      </p:pic>
      <p:sp>
        <p:nvSpPr>
          <p:cNvPr id="405" name="Google Shape;405;p27"/>
          <p:cNvSpPr txBox="1"/>
          <p:nvPr/>
        </p:nvSpPr>
        <p:spPr>
          <a:xfrm>
            <a:off x="8231639" y="866274"/>
            <a:ext cx="1386623" cy="9541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Tomas</a:t>
            </a:r>
            <a:endParaRPr/>
          </a:p>
          <a:p>
            <a:pPr marL="0" marR="0" lvl="0" indent="0" algn="l" rtl="0">
              <a:spcBef>
                <a:spcPts val="0"/>
              </a:spcBef>
              <a:spcAft>
                <a:spcPts val="0"/>
              </a:spcAft>
              <a:buNone/>
            </a:pPr>
            <a:r>
              <a:rPr lang="en-US" sz="2800">
                <a:solidFill>
                  <a:schemeClr val="dk1"/>
                </a:solidFill>
                <a:latin typeface="Calibri"/>
                <a:ea typeface="Calibri"/>
                <a:cs typeface="Calibri"/>
                <a:sym typeface="Calibri"/>
              </a:rPr>
              <a:t>Mikolov</a:t>
            </a:r>
            <a:endParaRPr sz="28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79101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p:nvPr/>
        </p:nvSpPr>
        <p:spPr>
          <a:xfrm>
            <a:off x="115125" y="0"/>
            <a:ext cx="8163815" cy="462578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Calibri"/>
                <a:ea typeface="Calibri"/>
                <a:cs typeface="Calibri"/>
                <a:sym typeface="Calibri"/>
              </a:rPr>
              <a:t>Word2vec </a:t>
            </a:r>
            <a:r>
              <a:rPr lang="en-US" sz="1800" b="1" dirty="0">
                <a:solidFill>
                  <a:schemeClr val="dk1"/>
                </a:solidFill>
                <a:latin typeface="Calibri"/>
                <a:ea typeface="Calibri"/>
                <a:cs typeface="Calibri"/>
                <a:sym typeface="Calibri"/>
              </a:rPr>
              <a:t>- </a:t>
            </a:r>
            <a:r>
              <a:rPr lang="en-US" sz="1800" dirty="0">
                <a:solidFill>
                  <a:schemeClr val="dk1"/>
                </a:solidFill>
                <a:latin typeface="Calibri"/>
                <a:ea typeface="Calibri"/>
                <a:cs typeface="Calibri"/>
                <a:sym typeface="Calibri"/>
              </a:rPr>
              <a:t>a group of models that tries to represent each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word in a large text as a vector in a space of N dimensions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(which we will call features) </a:t>
            </a: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making similar words also be close to each other. </a:t>
            </a:r>
          </a:p>
          <a:p>
            <a:pPr marL="0" marR="0" lvl="0" indent="0" algn="l" rtl="0">
              <a:spcBef>
                <a:spcPts val="0"/>
              </a:spcBef>
              <a:spcAft>
                <a:spcPts val="0"/>
              </a:spcAft>
              <a:buNone/>
            </a:pP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a:t>
            </a:r>
            <a:r>
              <a:rPr lang="en-US" sz="1800" b="1" dirty="0">
                <a:solidFill>
                  <a:srgbClr val="FF0000"/>
                </a:solidFill>
                <a:latin typeface="Calibri"/>
                <a:ea typeface="Calibri"/>
                <a:cs typeface="Calibri"/>
                <a:sym typeface="Calibri"/>
              </a:rPr>
              <a:t>V(King) – V(Man) + V(Woman)  ~  V(Queen)</a:t>
            </a:r>
            <a:endParaRPr dirty="0"/>
          </a:p>
          <a:p>
            <a:pPr marL="0" marR="0" lvl="0" indent="0" algn="l" rtl="0">
              <a:spcBef>
                <a:spcPts val="0"/>
              </a:spcBef>
              <a:spcAft>
                <a:spcPts val="0"/>
              </a:spcAft>
              <a:buNone/>
            </a:pPr>
            <a:endParaRPr sz="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Tomas </a:t>
            </a:r>
            <a:r>
              <a:rPr lang="en-US" sz="1800" dirty="0" err="1">
                <a:solidFill>
                  <a:schemeClr val="dk1"/>
                </a:solidFill>
                <a:latin typeface="Calibri"/>
                <a:ea typeface="Calibri"/>
                <a:cs typeface="Calibri"/>
                <a:sym typeface="Calibri"/>
              </a:rPr>
              <a:t>Mikolov</a:t>
            </a:r>
            <a:r>
              <a:rPr lang="en-US" sz="1800" dirty="0">
                <a:solidFill>
                  <a:schemeClr val="dk1"/>
                </a:solidFill>
                <a:latin typeface="Calibri"/>
                <a:ea typeface="Calibri"/>
                <a:cs typeface="Calibri"/>
                <a:sym typeface="Calibri"/>
              </a:rPr>
              <a:t> published word2vec in 2013. </a:t>
            </a:r>
            <a:endParaRPr dirty="0"/>
          </a:p>
          <a:p>
            <a:pPr marL="0" marR="0" lvl="0" indent="0" algn="l" rtl="0">
              <a:spcBef>
                <a:spcPts val="0"/>
              </a:spcBef>
              <a:spcAft>
                <a:spcPts val="0"/>
              </a:spcAft>
              <a:buNone/>
            </a:pPr>
            <a:endParaRPr lang="en-US" sz="1400" dirty="0">
              <a:solidFill>
                <a:srgbClr val="0070C0"/>
              </a:solidFill>
              <a:latin typeface="Calibri"/>
              <a:ea typeface="Calibri"/>
              <a:cs typeface="Calibri"/>
              <a:sym typeface="Calibri"/>
            </a:endParaRPr>
          </a:p>
          <a:p>
            <a:pPr marL="0" marR="0" lvl="0" indent="0" algn="l" rtl="0">
              <a:spcBef>
                <a:spcPts val="0"/>
              </a:spcBef>
              <a:spcAft>
                <a:spcPts val="0"/>
              </a:spcAft>
              <a:buNone/>
            </a:pPr>
            <a:r>
              <a:rPr lang="en-US" sz="1600" dirty="0">
                <a:solidFill>
                  <a:srgbClr val="0070C0"/>
                </a:solidFill>
                <a:latin typeface="Calibri"/>
                <a:ea typeface="Calibri"/>
                <a:cs typeface="Calibri"/>
                <a:sym typeface="Calibri"/>
              </a:rPr>
              <a:t>Note – there are many models in other areas working as “Something-to-</a:t>
            </a:r>
            <a:r>
              <a:rPr lang="en-US" sz="1600" dirty="0" err="1">
                <a:solidFill>
                  <a:srgbClr val="0070C0"/>
                </a:solidFill>
                <a:latin typeface="Calibri"/>
                <a:ea typeface="Calibri"/>
                <a:cs typeface="Calibri"/>
                <a:sym typeface="Calibri"/>
              </a:rPr>
              <a:t>vec</a:t>
            </a:r>
            <a:r>
              <a:rPr lang="en-US" sz="1600" dirty="0">
                <a:solidFill>
                  <a:srgbClr val="0070C0"/>
                </a:solidFill>
                <a:latin typeface="Calibri"/>
                <a:ea typeface="Calibri"/>
                <a:cs typeface="Calibri"/>
                <a:sym typeface="Calibri"/>
              </a:rPr>
              <a:t>”, for example:</a:t>
            </a:r>
            <a:br>
              <a:rPr lang="en-US" sz="1600" dirty="0">
                <a:solidFill>
                  <a:srgbClr val="0070C0"/>
                </a:solidFill>
                <a:latin typeface="Calibri"/>
                <a:ea typeface="Calibri"/>
                <a:cs typeface="Calibri"/>
                <a:sym typeface="Calibri"/>
              </a:rPr>
            </a:br>
            <a:r>
              <a:rPr lang="en-US" sz="1600" dirty="0">
                <a:solidFill>
                  <a:srgbClr val="0070C0"/>
                </a:solidFill>
                <a:latin typeface="Calibri"/>
                <a:ea typeface="Calibri"/>
                <a:cs typeface="Calibri"/>
                <a:sym typeface="Calibri"/>
              </a:rPr>
              <a:t> - Node2Vec - node2vec is an algorithmic framework for representational learning on graphs </a:t>
            </a:r>
            <a:br>
              <a:rPr lang="en-US" sz="1600" dirty="0">
                <a:solidFill>
                  <a:srgbClr val="0070C0"/>
                </a:solidFill>
                <a:latin typeface="Calibri"/>
                <a:ea typeface="Calibri"/>
                <a:cs typeface="Calibri"/>
                <a:sym typeface="Calibri"/>
              </a:rPr>
            </a:br>
            <a:r>
              <a:rPr lang="en-US" sz="1600" dirty="0">
                <a:solidFill>
                  <a:srgbClr val="0070C0"/>
                </a:solidFill>
                <a:latin typeface="Calibri"/>
                <a:ea typeface="Calibri"/>
                <a:cs typeface="Calibri"/>
                <a:sym typeface="Calibri"/>
              </a:rPr>
              <a:t>   (given any graph, it can learn continuous feature representations for the nodes).</a:t>
            </a:r>
            <a:endParaRPr sz="1600" dirty="0"/>
          </a:p>
          <a:p>
            <a:pPr marL="0" marR="0" lvl="0" indent="0" algn="l" rtl="0">
              <a:spcBef>
                <a:spcPts val="0"/>
              </a:spcBef>
              <a:spcAft>
                <a:spcPts val="0"/>
              </a:spcAft>
              <a:buNone/>
            </a:pPr>
            <a:r>
              <a:rPr lang="en-US" sz="1600" dirty="0">
                <a:solidFill>
                  <a:srgbClr val="0070C0"/>
                </a:solidFill>
                <a:latin typeface="Calibri"/>
                <a:ea typeface="Calibri"/>
                <a:cs typeface="Calibri"/>
                <a:sym typeface="Calibri"/>
              </a:rPr>
              <a:t> - Dna2vec - vector representations of variable-length k-</a:t>
            </a:r>
            <a:r>
              <a:rPr lang="en-US" sz="1600" dirty="0" err="1">
                <a:solidFill>
                  <a:srgbClr val="0070C0"/>
                </a:solidFill>
                <a:latin typeface="Calibri"/>
                <a:ea typeface="Calibri"/>
                <a:cs typeface="Calibri"/>
                <a:sym typeface="Calibri"/>
              </a:rPr>
              <a:t>mers</a:t>
            </a:r>
            <a:r>
              <a:rPr lang="en-US" sz="1600" dirty="0">
                <a:solidFill>
                  <a:srgbClr val="0070C0"/>
                </a:solidFill>
                <a:latin typeface="Calibri"/>
                <a:ea typeface="Calibri"/>
                <a:cs typeface="Calibri"/>
                <a:sym typeface="Calibri"/>
              </a:rPr>
              <a:t> (in long DNA sequence).</a:t>
            </a:r>
            <a:endParaRPr sz="1600" dirty="0"/>
          </a:p>
          <a:p>
            <a:pPr marL="0" marR="0" lvl="0" indent="0" algn="l" rtl="0">
              <a:spcBef>
                <a:spcPts val="0"/>
              </a:spcBef>
              <a:spcAft>
                <a:spcPts val="0"/>
              </a:spcAft>
              <a:buNone/>
            </a:pPr>
            <a:endParaRPr sz="800" dirty="0">
              <a:solidFill>
                <a:schemeClr val="dk1"/>
              </a:solidFill>
              <a:latin typeface="Calibri"/>
              <a:ea typeface="Calibri"/>
              <a:cs typeface="Calibri"/>
              <a:sym typeface="Calibri"/>
            </a:endParaRPr>
          </a:p>
        </p:txBody>
      </p:sp>
      <p:pic>
        <p:nvPicPr>
          <p:cNvPr id="2" name="Picture 1">
            <a:extLst>
              <a:ext uri="{FF2B5EF4-FFF2-40B4-BE49-F238E27FC236}">
                <a16:creationId xmlns:a16="http://schemas.microsoft.com/office/drawing/2014/main" id="{B223E6A9-73C2-104C-8641-F2DEE017AA2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278941" y="354292"/>
            <a:ext cx="3913059" cy="3110380"/>
          </a:xfrm>
          <a:prstGeom prst="rect">
            <a:avLst/>
          </a:prstGeom>
        </p:spPr>
      </p:pic>
    </p:spTree>
    <p:extLst>
      <p:ext uri="{BB962C8B-B14F-4D97-AF65-F5344CB8AC3E}">
        <p14:creationId xmlns:p14="http://schemas.microsoft.com/office/powerpoint/2010/main" val="33157352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33"/>
          <p:cNvSpPr txBox="1"/>
          <p:nvPr/>
        </p:nvSpPr>
        <p:spPr>
          <a:xfrm>
            <a:off x="0" y="2420556"/>
            <a:ext cx="186352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Demis Hassabis</a:t>
            </a:r>
            <a:endParaRPr sz="1800">
              <a:solidFill>
                <a:schemeClr val="dk1"/>
              </a:solidFill>
              <a:latin typeface="Calibri"/>
              <a:ea typeface="Calibri"/>
              <a:cs typeface="Calibri"/>
              <a:sym typeface="Calibri"/>
            </a:endParaRPr>
          </a:p>
        </p:txBody>
      </p:sp>
      <p:pic>
        <p:nvPicPr>
          <p:cNvPr id="454" name="Google Shape;454;p33"/>
          <p:cNvPicPr preferRelativeResize="0"/>
          <p:nvPr/>
        </p:nvPicPr>
        <p:blipFill rotWithShape="1">
          <a:blip r:embed="rId3">
            <a:alphaModFix/>
          </a:blip>
          <a:srcRect/>
          <a:stretch/>
        </p:blipFill>
        <p:spPr>
          <a:xfrm>
            <a:off x="0" y="0"/>
            <a:ext cx="3220482" cy="2420556"/>
          </a:xfrm>
          <a:prstGeom prst="rect">
            <a:avLst/>
          </a:prstGeom>
          <a:noFill/>
          <a:ln>
            <a:noFill/>
          </a:ln>
        </p:spPr>
      </p:pic>
      <p:sp>
        <p:nvSpPr>
          <p:cNvPr id="455" name="Google Shape;455;p33"/>
          <p:cNvSpPr txBox="1"/>
          <p:nvPr/>
        </p:nvSpPr>
        <p:spPr>
          <a:xfrm>
            <a:off x="81024" y="3113590"/>
            <a:ext cx="5822066" cy="258532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err="1">
                <a:solidFill>
                  <a:schemeClr val="dk1"/>
                </a:solidFill>
                <a:latin typeface="Calibri"/>
                <a:ea typeface="Calibri"/>
                <a:cs typeface="Calibri"/>
                <a:sym typeface="Calibri"/>
              </a:rPr>
              <a:t>Demis</a:t>
            </a:r>
            <a:r>
              <a:rPr lang="en-US" sz="1800" dirty="0">
                <a:solidFill>
                  <a:schemeClr val="dk1"/>
                </a:solidFill>
                <a:latin typeface="Calibri"/>
                <a:ea typeface="Calibri"/>
                <a:cs typeface="Calibri"/>
                <a:sym typeface="Calibri"/>
              </a:rPr>
              <a:t> Hassabis CEO of Google DeepMind (&gt;700 people).</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Co-founded DeepMind in 2010, sold it to Google in 2014.</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Videogames designer, AI programmer</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a:t>
            </a:r>
            <a:r>
              <a:rPr lang="en-US" sz="1800" u="sng" dirty="0">
                <a:solidFill>
                  <a:schemeClr val="hlink"/>
                </a:solidFill>
                <a:latin typeface="Calibri"/>
                <a:ea typeface="Calibri"/>
                <a:cs typeface="Calibri"/>
                <a:sym typeface="Calibri"/>
                <a:hlinkClick r:id="rId4"/>
              </a:rPr>
              <a:t>http://demishassabis.com</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a:t>
            </a:r>
            <a:r>
              <a:rPr lang="en-US" sz="1800" u="sng" dirty="0">
                <a:solidFill>
                  <a:schemeClr val="hlink"/>
                </a:solidFill>
                <a:latin typeface="Calibri"/>
                <a:ea typeface="Calibri"/>
                <a:cs typeface="Calibri"/>
                <a:sym typeface="Calibri"/>
                <a:hlinkClick r:id="rId5"/>
              </a:rPr>
              <a:t>https://en.wikipedia.org/wiki/Demis_Hassabis</a:t>
            </a:r>
            <a:r>
              <a:rPr lang="en-US" sz="1800" dirty="0">
                <a:solidFill>
                  <a:schemeClr val="dk1"/>
                </a:solidFill>
                <a:latin typeface="Calibri"/>
                <a:ea typeface="Calibri"/>
                <a:cs typeface="Calibri"/>
                <a:sym typeface="Calibri"/>
              </a:rPr>
              <a:t>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- 2013 – Atari games, reinforcement learning</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a:t>
            </a:r>
            <a:r>
              <a:rPr lang="en-US" sz="1800" u="sng" dirty="0">
                <a:solidFill>
                  <a:schemeClr val="hlink"/>
                </a:solidFill>
                <a:latin typeface="Calibri"/>
                <a:ea typeface="Calibri"/>
                <a:cs typeface="Calibri"/>
                <a:sym typeface="Calibri"/>
                <a:hlinkClick r:id="rId6"/>
              </a:rPr>
              <a:t>https://arxiv.org/pdf/1312.5602v1.pdf</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- 2016 – AlphaGo (2017 – AlphaGo Zero)</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a:t>
            </a:r>
            <a:r>
              <a:rPr lang="en-US" sz="1800" u="sng" dirty="0">
                <a:solidFill>
                  <a:schemeClr val="hlink"/>
                </a:solidFill>
                <a:latin typeface="Calibri"/>
                <a:ea typeface="Calibri"/>
                <a:cs typeface="Calibri"/>
                <a:sym typeface="Calibri"/>
                <a:hlinkClick r:id="rId7"/>
              </a:rPr>
              <a:t>https://en.wikipedia.org/wiki/AlphaGo</a:t>
            </a:r>
            <a:r>
              <a:rPr lang="en-US" sz="1800" u="sng" dirty="0">
                <a:solidFill>
                  <a:schemeClr val="hlink"/>
                </a:solidFill>
                <a:latin typeface="Calibri"/>
                <a:ea typeface="Calibri"/>
                <a:cs typeface="Calibri"/>
                <a:sym typeface="Calibri"/>
              </a:rPr>
              <a:t> </a:t>
            </a:r>
          </a:p>
        </p:txBody>
      </p:sp>
      <p:pic>
        <p:nvPicPr>
          <p:cNvPr id="456" name="Google Shape;456;p33"/>
          <p:cNvPicPr preferRelativeResize="0"/>
          <p:nvPr/>
        </p:nvPicPr>
        <p:blipFill rotWithShape="1">
          <a:blip r:embed="rId8">
            <a:alphaModFix/>
          </a:blip>
          <a:srcRect/>
          <a:stretch/>
        </p:blipFill>
        <p:spPr>
          <a:xfrm>
            <a:off x="8684322" y="153365"/>
            <a:ext cx="2813679" cy="2960225"/>
          </a:xfrm>
          <a:prstGeom prst="rect">
            <a:avLst/>
          </a:prstGeom>
          <a:noFill/>
          <a:ln>
            <a:noFill/>
          </a:ln>
        </p:spPr>
      </p:pic>
      <p:pic>
        <p:nvPicPr>
          <p:cNvPr id="457" name="Google Shape;457;p33"/>
          <p:cNvPicPr preferRelativeResize="0"/>
          <p:nvPr/>
        </p:nvPicPr>
        <p:blipFill rotWithShape="1">
          <a:blip r:embed="rId9">
            <a:alphaModFix/>
          </a:blip>
          <a:srcRect/>
          <a:stretch/>
        </p:blipFill>
        <p:spPr>
          <a:xfrm>
            <a:off x="7916601" y="4115925"/>
            <a:ext cx="3581400" cy="2260600"/>
          </a:xfrm>
          <a:prstGeom prst="rect">
            <a:avLst/>
          </a:prstGeom>
          <a:noFill/>
          <a:ln>
            <a:noFill/>
          </a:ln>
        </p:spPr>
      </p:pic>
      <p:sp>
        <p:nvSpPr>
          <p:cNvPr id="458" name="Google Shape;458;p33"/>
          <p:cNvSpPr txBox="1"/>
          <p:nvPr/>
        </p:nvSpPr>
        <p:spPr>
          <a:xfrm>
            <a:off x="7233694" y="1448811"/>
            <a:ext cx="1365813"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Atari games</a:t>
            </a:r>
            <a:endParaRPr dirty="0"/>
          </a:p>
        </p:txBody>
      </p:sp>
      <p:sp>
        <p:nvSpPr>
          <p:cNvPr id="459" name="Google Shape;459;p33"/>
          <p:cNvSpPr txBox="1"/>
          <p:nvPr/>
        </p:nvSpPr>
        <p:spPr>
          <a:xfrm>
            <a:off x="6699725" y="4876893"/>
            <a:ext cx="10679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AlphaGo</a:t>
            </a:r>
            <a:endParaRPr sz="1800" dirty="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893E5A53-0F43-3648-8697-56FDCA08F907}"/>
              </a:ext>
            </a:extLst>
          </p:cNvPr>
          <p:cNvSpPr txBox="1"/>
          <p:nvPr/>
        </p:nvSpPr>
        <p:spPr>
          <a:xfrm>
            <a:off x="3547883" y="369352"/>
            <a:ext cx="3296670" cy="1569660"/>
          </a:xfrm>
          <a:prstGeom prst="rect">
            <a:avLst/>
          </a:prstGeom>
          <a:noFill/>
        </p:spPr>
        <p:txBody>
          <a:bodyPr wrap="square" rtlCol="0">
            <a:spAutoFit/>
          </a:bodyPr>
          <a:lstStyle/>
          <a:p>
            <a:r>
              <a:rPr lang="en-US" sz="1600" b="1" dirty="0"/>
              <a:t>(Deep) Reinforcement Learning</a:t>
            </a:r>
          </a:p>
          <a:p>
            <a:endParaRPr lang="en-US" sz="1600" dirty="0"/>
          </a:p>
          <a:p>
            <a:r>
              <a:rPr lang="en-US" sz="1600" dirty="0"/>
              <a:t>Generative models</a:t>
            </a:r>
          </a:p>
          <a:p>
            <a:r>
              <a:rPr lang="en-US" sz="1600" dirty="0"/>
              <a:t>AlphaGo playing with itself</a:t>
            </a:r>
          </a:p>
          <a:p>
            <a:r>
              <a:rPr lang="en-US" sz="1600" dirty="0"/>
              <a:t>Self-driving car driving in virtual world</a:t>
            </a:r>
          </a:p>
        </p:txBody>
      </p:sp>
    </p:spTree>
    <p:extLst>
      <p:ext uri="{BB962C8B-B14F-4D97-AF65-F5344CB8AC3E}">
        <p14:creationId xmlns:p14="http://schemas.microsoft.com/office/powerpoint/2010/main" val="10970678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35"/>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Training Neural Networks</a:t>
            </a:r>
            <a:endParaRPr/>
          </a:p>
        </p:txBody>
      </p:sp>
      <p:sp>
        <p:nvSpPr>
          <p:cNvPr id="474" name="Google Shape;474;p35"/>
          <p:cNvSpPr txBox="1"/>
          <p:nvPr/>
        </p:nvSpPr>
        <p:spPr>
          <a:xfrm>
            <a:off x="577516" y="1122948"/>
            <a:ext cx="10684042" cy="489364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Forward propagation – from input to output (inference).</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Error - compare output with label (desired output).</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Back-propagation to adjust weights and biases to reduce error (Gradient Descent).</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Learning = optimizing parameters (weights, biases, etc.) to find (local) minimum within multi-dimensional space.</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Simulated annealing.</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Absolute minimum is computationally difficult to find. Local minimum or saddle point is usually enough.</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To find minimum we use SGD (Stochastic Gradient Descent) or mini-batch GD.</a:t>
            </a:r>
            <a:endParaRPr dirty="0"/>
          </a:p>
        </p:txBody>
      </p:sp>
      <p:pic>
        <p:nvPicPr>
          <p:cNvPr id="475" name="Google Shape;475;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320463" y="128336"/>
            <a:ext cx="2871537" cy="1495785"/>
          </a:xfrm>
          <a:prstGeom prst="rect">
            <a:avLst/>
          </a:prstGeom>
          <a:noFill/>
          <a:ln>
            <a:noFill/>
          </a:ln>
        </p:spPr>
      </p:pic>
    </p:spTree>
    <p:extLst>
      <p:ext uri="{BB962C8B-B14F-4D97-AF65-F5344CB8AC3E}">
        <p14:creationId xmlns:p14="http://schemas.microsoft.com/office/powerpoint/2010/main" val="3163250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36"/>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Training Neural Networks – slide 2</a:t>
            </a:r>
            <a:endParaRPr/>
          </a:p>
        </p:txBody>
      </p:sp>
      <p:sp>
        <p:nvSpPr>
          <p:cNvPr id="481" name="Google Shape;481;p36"/>
          <p:cNvSpPr txBox="1"/>
          <p:nvPr/>
        </p:nvSpPr>
        <p:spPr>
          <a:xfrm>
            <a:off x="577516" y="1122948"/>
            <a:ext cx="10684042" cy="37856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Hyper-parameters (number of layers, size of layers, etc.).</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Learning rate.</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Data sets: training set, dev. set, testing set</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Overfitting – good results on training set, but not as good on testing set.</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Regularization methods, dropout, early stopping, etc.</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217769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37"/>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Training Neural Networks – slide 3</a:t>
            </a:r>
            <a:endParaRPr/>
          </a:p>
        </p:txBody>
      </p:sp>
      <p:sp>
        <p:nvSpPr>
          <p:cNvPr id="487" name="Google Shape;487;p37"/>
          <p:cNvSpPr txBox="1"/>
          <p:nvPr/>
        </p:nvSpPr>
        <p:spPr>
          <a:xfrm>
            <a:off x="465221" y="713111"/>
            <a:ext cx="9889014" cy="45660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Calibri"/>
                <a:ea typeface="Calibri"/>
                <a:cs typeface="Calibri"/>
                <a:sym typeface="Calibri"/>
              </a:rPr>
              <a:t>Layer-to-layer – matrix multiplications</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Tensor – multi-dimensional matrix</a:t>
            </a:r>
            <a:endParaRPr dirty="0"/>
          </a:p>
          <a:p>
            <a:pPr marL="0" marR="0" lvl="0" indent="0" algn="l" rtl="0">
              <a:spcBef>
                <a:spcPts val="0"/>
              </a:spcBef>
              <a:spcAft>
                <a:spcPts val="0"/>
              </a:spcAft>
              <a:buNone/>
            </a:pP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Most common frameworks/libraries:</a:t>
            </a:r>
            <a:endParaRPr sz="2400" dirty="0">
              <a:solidFill>
                <a:schemeClr val="dk1"/>
              </a:solidFill>
              <a:latin typeface="Calibri"/>
              <a:ea typeface="Calibri"/>
              <a:cs typeface="Calibri"/>
              <a:sym typeface="Calibri"/>
            </a:endParaRPr>
          </a:p>
          <a:p>
            <a:pPr lvl="0"/>
            <a:r>
              <a:rPr lang="en-US" sz="2400" dirty="0">
                <a:solidFill>
                  <a:schemeClr val="dk1"/>
                </a:solidFill>
                <a:latin typeface="Calibri"/>
                <a:ea typeface="Calibri"/>
                <a:cs typeface="Calibri"/>
                <a:sym typeface="Calibri"/>
              </a:rPr>
              <a:t>   TensorFlow  (Google) + Keras</a:t>
            </a:r>
            <a:endParaRPr dirty="0"/>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pyTorch</a:t>
            </a:r>
            <a:r>
              <a:rPr lang="en-US" sz="2400" dirty="0">
                <a:solidFill>
                  <a:schemeClr val="dk1"/>
                </a:solidFill>
                <a:latin typeface="Calibri"/>
                <a:ea typeface="Calibri"/>
                <a:cs typeface="Calibri"/>
                <a:sym typeface="Calibri"/>
              </a:rPr>
              <a:t> (Facebook)</a:t>
            </a:r>
          </a:p>
          <a:p>
            <a:r>
              <a:rPr lang="en-US" sz="2400" dirty="0">
                <a:solidFill>
                  <a:schemeClr val="dk1"/>
                </a:solidFill>
                <a:latin typeface="Calibri"/>
                <a:ea typeface="Calibri"/>
                <a:cs typeface="Calibri"/>
                <a:sym typeface="Calibri"/>
              </a:rPr>
              <a:t>   </a:t>
            </a:r>
            <a:r>
              <a:rPr lang="en-US" sz="2400" dirty="0" err="1">
                <a:solidFill>
                  <a:schemeClr val="dk1"/>
                </a:solidFill>
                <a:latin typeface="Calibri"/>
                <a:ea typeface="Calibri"/>
                <a:cs typeface="Calibri"/>
                <a:sym typeface="Calibri"/>
              </a:rPr>
              <a:t>sklearn</a:t>
            </a:r>
            <a:r>
              <a:rPr lang="en-US" sz="2400" dirty="0">
                <a:solidFill>
                  <a:schemeClr val="dk1"/>
                </a:solidFill>
                <a:latin typeface="Calibri"/>
                <a:ea typeface="Calibri"/>
                <a:cs typeface="Calibri"/>
                <a:sym typeface="Calibri"/>
              </a:rPr>
              <a:t> ( </a:t>
            </a:r>
            <a:r>
              <a:rPr lang="en-US" sz="2400" dirty="0" err="1">
                <a:solidFill>
                  <a:schemeClr val="dk1"/>
                </a:solidFill>
                <a:latin typeface="Calibri"/>
                <a:ea typeface="Calibri"/>
                <a:cs typeface="Calibri"/>
                <a:sym typeface="Calibri"/>
              </a:rPr>
              <a:t>Scikit</a:t>
            </a:r>
            <a:r>
              <a:rPr lang="en-US" sz="2400" dirty="0">
                <a:solidFill>
                  <a:schemeClr val="dk1"/>
                </a:solidFill>
                <a:latin typeface="Calibri"/>
                <a:ea typeface="Calibri"/>
                <a:cs typeface="Calibri"/>
                <a:sym typeface="Calibri"/>
              </a:rPr>
              <a:t>-Learn )</a:t>
            </a: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   NLTK (Natural Language </a:t>
            </a:r>
            <a:r>
              <a:rPr lang="en-US" sz="2400" dirty="0" err="1">
                <a:solidFill>
                  <a:schemeClr val="dk1"/>
                </a:solidFill>
                <a:latin typeface="Calibri"/>
                <a:ea typeface="Calibri"/>
                <a:cs typeface="Calibri"/>
                <a:sym typeface="Calibri"/>
              </a:rPr>
              <a:t>ToolKit</a:t>
            </a:r>
            <a:r>
              <a:rPr lang="en-US" sz="2400" dirty="0">
                <a:solidFill>
                  <a:schemeClr val="dk1"/>
                </a:solidFill>
                <a:latin typeface="Calibri"/>
                <a:ea typeface="Calibri"/>
                <a:cs typeface="Calibri"/>
                <a:sym typeface="Calibri"/>
              </a:rPr>
              <a:t>)</a:t>
            </a:r>
          </a:p>
          <a:p>
            <a:pPr lvl="0"/>
            <a:endParaRPr lang="en-US" sz="2400" dirty="0">
              <a:solidFill>
                <a:schemeClr val="dk1"/>
              </a:solidFill>
              <a:latin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Many others:</a:t>
            </a:r>
            <a:endParaRPr sz="24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dirty="0">
                <a:solidFill>
                  <a:schemeClr val="dk1"/>
                </a:solidFill>
                <a:latin typeface="Calibri"/>
                <a:ea typeface="Calibri"/>
                <a:cs typeface="Calibri"/>
                <a:sym typeface="Calibri"/>
              </a:rPr>
              <a:t>  Theano (end of life), </a:t>
            </a:r>
            <a:r>
              <a:rPr lang="en-US" sz="2400" dirty="0" err="1">
                <a:solidFill>
                  <a:schemeClr val="dk1"/>
                </a:solidFill>
                <a:latin typeface="Calibri"/>
                <a:ea typeface="Calibri"/>
                <a:cs typeface="Calibri"/>
                <a:sym typeface="Calibri"/>
              </a:rPr>
              <a:t>Lasagne</a:t>
            </a:r>
            <a:r>
              <a:rPr lang="en-US" sz="2400" dirty="0">
                <a:solidFill>
                  <a:schemeClr val="dk1"/>
                </a:solidFill>
                <a:latin typeface="Calibri"/>
                <a:ea typeface="Calibri"/>
                <a:cs typeface="Calibri"/>
                <a:sym typeface="Calibri"/>
              </a:rPr>
              <a:t> (on top of Theano), Caffe, DSSTNE, </a:t>
            </a:r>
            <a:r>
              <a:rPr lang="en-US" sz="2400" dirty="0" err="1">
                <a:solidFill>
                  <a:schemeClr val="dk1"/>
                </a:solidFill>
                <a:latin typeface="Calibri"/>
                <a:ea typeface="Calibri"/>
                <a:cs typeface="Calibri"/>
                <a:sym typeface="Calibri"/>
              </a:rPr>
              <a:t>mxnet</a:t>
            </a:r>
            <a:r>
              <a:rPr lang="en-US" sz="2400" dirty="0">
                <a:solidFill>
                  <a:schemeClr val="dk1"/>
                </a:solidFill>
                <a:latin typeface="Calibri"/>
                <a:ea typeface="Calibri"/>
                <a:cs typeface="Calibri"/>
                <a:sym typeface="Calibri"/>
              </a:rPr>
              <a:t>,   DL4J, CNTK (Cognitive Toolkit, Microsoft), ...</a:t>
            </a:r>
            <a:endParaRPr sz="24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30081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5"/>
          <p:cNvSpPr txBox="1"/>
          <p:nvPr/>
        </p:nvSpPr>
        <p:spPr>
          <a:xfrm>
            <a:off x="3271343" y="3373883"/>
            <a:ext cx="5738649" cy="782979"/>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Deep Learning (DL)</a:t>
            </a:r>
            <a:endParaRPr sz="2000" dirty="0"/>
          </a:p>
          <a:p>
            <a:pPr marL="0" lvl="0" indent="0" algn="ctr" rtl="0">
              <a:spcBef>
                <a:spcPts val="0"/>
              </a:spcBef>
              <a:spcAft>
                <a:spcPts val="0"/>
              </a:spcAft>
              <a:buClr>
                <a:schemeClr val="dk1"/>
              </a:buClr>
              <a:buSzPts val="1100"/>
              <a:buFont typeface="Arial"/>
              <a:buNone/>
            </a:pPr>
            <a:r>
              <a:rPr lang="en-US" sz="2000" dirty="0"/>
              <a:t>ML implemented as Neural Network</a:t>
            </a:r>
            <a:endParaRPr sz="2000" dirty="0"/>
          </a:p>
          <a:p>
            <a:pPr marL="0" lvl="0" indent="0" algn="ctr" rtl="0">
              <a:spcBef>
                <a:spcPts val="0"/>
              </a:spcBef>
              <a:spcAft>
                <a:spcPts val="0"/>
              </a:spcAft>
              <a:buNone/>
            </a:pPr>
            <a:endParaRPr sz="2000" dirty="0"/>
          </a:p>
        </p:txBody>
      </p:sp>
      <p:sp>
        <p:nvSpPr>
          <p:cNvPr id="3" name="Google Shape;101;p15">
            <a:extLst>
              <a:ext uri="{FF2B5EF4-FFF2-40B4-BE49-F238E27FC236}">
                <a16:creationId xmlns:a16="http://schemas.microsoft.com/office/drawing/2014/main" id="{3B886713-D761-0740-8C40-60640913B812}"/>
              </a:ext>
            </a:extLst>
          </p:cNvPr>
          <p:cNvSpPr txBox="1"/>
          <p:nvPr/>
        </p:nvSpPr>
        <p:spPr>
          <a:xfrm>
            <a:off x="4389707" y="5677285"/>
            <a:ext cx="3501921" cy="1093905"/>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Data Science (DS)</a:t>
            </a:r>
            <a:endParaRPr sz="2000" b="1" dirty="0"/>
          </a:p>
          <a:p>
            <a:pPr marL="0" lvl="0" indent="0" algn="ctr" rtl="0">
              <a:spcBef>
                <a:spcPts val="0"/>
              </a:spcBef>
              <a:spcAft>
                <a:spcPts val="0"/>
              </a:spcAft>
              <a:buNone/>
            </a:pPr>
            <a:r>
              <a:rPr lang="en-US" sz="2000" dirty="0"/>
              <a:t>computer skills + statistics</a:t>
            </a:r>
            <a:endParaRPr sz="2000" dirty="0"/>
          </a:p>
          <a:p>
            <a:pPr marL="0" lvl="0" indent="0" algn="ctr" rtl="0">
              <a:spcBef>
                <a:spcPts val="0"/>
              </a:spcBef>
              <a:spcAft>
                <a:spcPts val="0"/>
              </a:spcAft>
              <a:buNone/>
            </a:pPr>
            <a:r>
              <a:rPr lang="en-US" sz="2000" dirty="0"/>
              <a:t>CSV files, SQL, PowerPoint</a:t>
            </a:r>
          </a:p>
        </p:txBody>
      </p:sp>
      <p:sp>
        <p:nvSpPr>
          <p:cNvPr id="4" name="Google Shape;101;p15">
            <a:extLst>
              <a:ext uri="{FF2B5EF4-FFF2-40B4-BE49-F238E27FC236}">
                <a16:creationId xmlns:a16="http://schemas.microsoft.com/office/drawing/2014/main" id="{DEE74537-2D06-7145-9272-FD0AA978EB25}"/>
              </a:ext>
            </a:extLst>
          </p:cNvPr>
          <p:cNvSpPr txBox="1"/>
          <p:nvPr/>
        </p:nvSpPr>
        <p:spPr>
          <a:xfrm>
            <a:off x="3878316" y="4339004"/>
            <a:ext cx="4524702" cy="1156139"/>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Machine Learning (ML)</a:t>
            </a:r>
            <a:endParaRPr sz="2000" dirty="0"/>
          </a:p>
          <a:p>
            <a:pPr marL="0" lvl="0" indent="0" algn="ctr" rtl="0">
              <a:spcBef>
                <a:spcPts val="0"/>
              </a:spcBef>
              <a:spcAft>
                <a:spcPts val="0"/>
              </a:spcAft>
              <a:buClr>
                <a:schemeClr val="dk1"/>
              </a:buClr>
              <a:buSzPts val="1100"/>
              <a:buFont typeface="Arial"/>
              <a:buNone/>
            </a:pPr>
            <a:r>
              <a:rPr lang="en-US" sz="2000" dirty="0"/>
              <a:t>DS where algorithm learns from data and can do predictions</a:t>
            </a:r>
            <a:endParaRPr sz="2000" dirty="0"/>
          </a:p>
          <a:p>
            <a:pPr marL="0" lvl="0" indent="0" algn="ctr" rtl="0">
              <a:spcBef>
                <a:spcPts val="0"/>
              </a:spcBef>
              <a:spcAft>
                <a:spcPts val="0"/>
              </a:spcAft>
              <a:buNone/>
            </a:pPr>
            <a:endParaRPr sz="2000" dirty="0"/>
          </a:p>
        </p:txBody>
      </p:sp>
      <p:sp>
        <p:nvSpPr>
          <p:cNvPr id="5" name="Google Shape;101;p15">
            <a:extLst>
              <a:ext uri="{FF2B5EF4-FFF2-40B4-BE49-F238E27FC236}">
                <a16:creationId xmlns:a16="http://schemas.microsoft.com/office/drawing/2014/main" id="{EB054A90-DF9B-CB49-9F9B-A1FAC385C0A8}"/>
              </a:ext>
            </a:extLst>
          </p:cNvPr>
          <p:cNvSpPr txBox="1"/>
          <p:nvPr/>
        </p:nvSpPr>
        <p:spPr>
          <a:xfrm>
            <a:off x="998482" y="457526"/>
            <a:ext cx="10284371" cy="1129700"/>
          </a:xfrm>
          <a:prstGeom prst="rect">
            <a:avLst/>
          </a:prstGeom>
          <a:noFill/>
          <a:ln w="38100">
            <a:solidFill>
              <a:schemeClr val="accent1"/>
            </a:solidFill>
          </a:ln>
        </p:spPr>
        <p:txBody>
          <a:bodyPr spcFirstLastPara="1" wrap="square" lIns="91425" tIns="91425" rIns="91425" bIns="91425" anchor="t" anchorCtr="0">
            <a:noAutofit/>
          </a:bodyPr>
          <a:lstStyle/>
          <a:p>
            <a:pPr lvl="0" algn="ctr">
              <a:buClr>
                <a:schemeClr val="dk1"/>
              </a:buClr>
              <a:buSzPts val="1100"/>
            </a:pPr>
            <a:r>
              <a:rPr lang="en-US" sz="2000" b="1" dirty="0"/>
              <a:t>Artificial General Intelligence (AGI)</a:t>
            </a:r>
            <a:endParaRPr lang="en-US" sz="2000" dirty="0"/>
          </a:p>
          <a:p>
            <a:pPr lvl="0" algn="ctr">
              <a:buClr>
                <a:schemeClr val="dk1"/>
              </a:buClr>
              <a:buSzPts val="1100"/>
            </a:pPr>
            <a:r>
              <a:rPr lang="en-US" sz="2000" dirty="0"/>
              <a:t>    AI that could successfully perform any intellectual task that a human can </a:t>
            </a:r>
          </a:p>
          <a:p>
            <a:pPr lvl="0" algn="ctr">
              <a:buClr>
                <a:schemeClr val="dk1"/>
              </a:buClr>
              <a:buSzPts val="1100"/>
            </a:pPr>
            <a:r>
              <a:rPr lang="en-US" sz="2000" dirty="0"/>
              <a:t>(Turing test (1950), ...)</a:t>
            </a:r>
          </a:p>
          <a:p>
            <a:pPr marL="0" lvl="0" indent="0" algn="ctr" rtl="0">
              <a:spcBef>
                <a:spcPts val="0"/>
              </a:spcBef>
              <a:spcAft>
                <a:spcPts val="0"/>
              </a:spcAft>
              <a:buClr>
                <a:schemeClr val="dk1"/>
              </a:buClr>
              <a:buSzPts val="1100"/>
              <a:buFont typeface="Arial"/>
              <a:buNone/>
            </a:pPr>
            <a:endParaRPr sz="2000" dirty="0"/>
          </a:p>
          <a:p>
            <a:pPr marL="0" lvl="0" indent="0" algn="ctr" rtl="0">
              <a:spcBef>
                <a:spcPts val="0"/>
              </a:spcBef>
              <a:spcAft>
                <a:spcPts val="0"/>
              </a:spcAft>
              <a:buNone/>
            </a:pPr>
            <a:endParaRPr sz="2000" dirty="0"/>
          </a:p>
        </p:txBody>
      </p:sp>
      <p:sp>
        <p:nvSpPr>
          <p:cNvPr id="6" name="Google Shape;101;p15">
            <a:extLst>
              <a:ext uri="{FF2B5EF4-FFF2-40B4-BE49-F238E27FC236}">
                <a16:creationId xmlns:a16="http://schemas.microsoft.com/office/drawing/2014/main" id="{38208ECB-D35E-3E45-8AB9-E77E3BB32FBE}"/>
              </a:ext>
            </a:extLst>
          </p:cNvPr>
          <p:cNvSpPr txBox="1"/>
          <p:nvPr/>
        </p:nvSpPr>
        <p:spPr>
          <a:xfrm>
            <a:off x="1813033" y="1769368"/>
            <a:ext cx="8655269" cy="1422373"/>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Artificial Intelligence (AI)</a:t>
            </a:r>
            <a:endParaRPr sz="2000" dirty="0"/>
          </a:p>
          <a:p>
            <a:pPr marL="0" lvl="0" indent="0" algn="ctr" rtl="0">
              <a:spcBef>
                <a:spcPts val="0"/>
              </a:spcBef>
              <a:spcAft>
                <a:spcPts val="0"/>
              </a:spcAft>
              <a:buClr>
                <a:schemeClr val="dk1"/>
              </a:buClr>
              <a:buSzPts val="1100"/>
              <a:buFont typeface="Arial"/>
              <a:buNone/>
            </a:pPr>
            <a:r>
              <a:rPr lang="en-US" sz="2000" dirty="0"/>
              <a:t>    ML (DL) learning functions which are typically associated with human abilities (speech and music recognition, conversation, visual recognition, video prediction, reasoning, self-driving cars, playing games, etc.)</a:t>
            </a:r>
            <a:endParaRPr sz="20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227950" y="338149"/>
            <a:ext cx="8996261" cy="615677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b="1" dirty="0">
                <a:solidFill>
                  <a:schemeClr val="dk1"/>
                </a:solidFill>
              </a:rPr>
              <a:t>Coming up in next sessions:</a:t>
            </a:r>
          </a:p>
          <a:p>
            <a:pPr marL="0" lvl="0" indent="0" algn="l" rtl="0">
              <a:spcBef>
                <a:spcPts val="0"/>
              </a:spcBef>
              <a:spcAft>
                <a:spcPts val="0"/>
              </a:spcAft>
              <a:buNone/>
            </a:pPr>
            <a:endParaRPr lang="en-US" sz="3000" dirty="0">
              <a:solidFill>
                <a:schemeClr val="dk1"/>
              </a:solidFill>
            </a:endParaRPr>
          </a:p>
          <a:p>
            <a:pPr marL="342900" lvl="0" indent="-342900" algn="l" rtl="0">
              <a:spcBef>
                <a:spcPts val="0"/>
              </a:spcBef>
              <a:spcAft>
                <a:spcPts val="0"/>
              </a:spcAft>
              <a:buFont typeface="Arial" panose="020B0604020202020204" pitchFamily="34" charset="0"/>
              <a:buChar char="•"/>
            </a:pPr>
            <a:r>
              <a:rPr lang="en-US" sz="2400" dirty="0">
                <a:solidFill>
                  <a:schemeClr val="dk1"/>
                </a:solidFill>
              </a:rPr>
              <a:t>Linear Regression, training as solving optimization problem</a:t>
            </a:r>
          </a:p>
          <a:p>
            <a:pPr marL="342900" lvl="0" indent="-342900" algn="l" rtl="0">
              <a:spcBef>
                <a:spcPts val="0"/>
              </a:spcBef>
              <a:spcAft>
                <a:spcPts val="0"/>
              </a:spcAft>
              <a:buFont typeface="Arial" panose="020B0604020202020204" pitchFamily="34" charset="0"/>
              <a:buChar char="•"/>
            </a:pPr>
            <a:endParaRPr lang="en-US" sz="2400" dirty="0">
              <a:solidFill>
                <a:schemeClr val="dk1"/>
              </a:solidFill>
            </a:endParaRPr>
          </a:p>
          <a:p>
            <a:pPr marL="342900" lvl="0" indent="-342900" algn="l" rtl="0">
              <a:spcBef>
                <a:spcPts val="0"/>
              </a:spcBef>
              <a:spcAft>
                <a:spcPts val="0"/>
              </a:spcAft>
              <a:buFont typeface="Arial" panose="020B0604020202020204" pitchFamily="34" charset="0"/>
              <a:buChar char="•"/>
            </a:pPr>
            <a:r>
              <a:rPr lang="en-US" sz="2400" dirty="0">
                <a:solidFill>
                  <a:schemeClr val="dk1"/>
                </a:solidFill>
              </a:rPr>
              <a:t>Classification Models (Logistic Regression, Trees, etc.)</a:t>
            </a:r>
          </a:p>
          <a:p>
            <a:pPr marL="342900" lvl="0" indent="-342900" algn="l" rtl="0">
              <a:spcBef>
                <a:spcPts val="0"/>
              </a:spcBef>
              <a:spcAft>
                <a:spcPts val="0"/>
              </a:spcAft>
              <a:buFont typeface="Arial" panose="020B0604020202020204" pitchFamily="34" charset="0"/>
              <a:buChar char="•"/>
            </a:pPr>
            <a:endParaRPr lang="en-US" sz="2400" dirty="0">
              <a:solidFill>
                <a:schemeClr val="dk1"/>
              </a:solidFill>
            </a:endParaRPr>
          </a:p>
          <a:p>
            <a:pPr marL="342900" lvl="0" indent="-342900" algn="l" rtl="0">
              <a:spcBef>
                <a:spcPts val="0"/>
              </a:spcBef>
              <a:spcAft>
                <a:spcPts val="0"/>
              </a:spcAft>
              <a:buFont typeface="Arial" panose="020B0604020202020204" pitchFamily="34" charset="0"/>
              <a:buChar char="•"/>
            </a:pPr>
            <a:r>
              <a:rPr lang="en-US" sz="2400" dirty="0">
                <a:solidFill>
                  <a:schemeClr val="dk1"/>
                </a:solidFill>
              </a:rPr>
              <a:t>CNNs (Convolutional Neural Networks) - images</a:t>
            </a:r>
          </a:p>
          <a:p>
            <a:pPr marL="342900" lvl="0" indent="-342900" algn="l" rtl="0">
              <a:spcBef>
                <a:spcPts val="0"/>
              </a:spcBef>
              <a:spcAft>
                <a:spcPts val="0"/>
              </a:spcAft>
              <a:buFont typeface="Arial" panose="020B0604020202020204" pitchFamily="34" charset="0"/>
              <a:buChar char="•"/>
            </a:pPr>
            <a:endParaRPr lang="en-US" sz="2400" dirty="0">
              <a:solidFill>
                <a:schemeClr val="dk1"/>
              </a:solidFill>
            </a:endParaRPr>
          </a:p>
          <a:p>
            <a:pPr marL="342900" lvl="0" indent="-342900" algn="l" rtl="0">
              <a:spcBef>
                <a:spcPts val="0"/>
              </a:spcBef>
              <a:spcAft>
                <a:spcPts val="0"/>
              </a:spcAft>
              <a:buFont typeface="Arial" panose="020B0604020202020204" pitchFamily="34" charset="0"/>
              <a:buChar char="•"/>
            </a:pPr>
            <a:r>
              <a:rPr lang="en-US" sz="2400" dirty="0">
                <a:solidFill>
                  <a:schemeClr val="dk1"/>
                </a:solidFill>
              </a:rPr>
              <a:t>RNNs (Recurrent Neural Networks) - sequences</a:t>
            </a:r>
          </a:p>
          <a:p>
            <a:pPr marL="342900" lvl="0" indent="-342900" algn="l" rtl="0">
              <a:spcBef>
                <a:spcPts val="0"/>
              </a:spcBef>
              <a:spcAft>
                <a:spcPts val="0"/>
              </a:spcAft>
              <a:buFont typeface="Arial" panose="020B0604020202020204" pitchFamily="34" charset="0"/>
              <a:buChar char="•"/>
            </a:pPr>
            <a:endParaRPr lang="en-US" sz="2400" dirty="0">
              <a:solidFill>
                <a:schemeClr val="dk1"/>
              </a:solidFill>
            </a:endParaRPr>
          </a:p>
          <a:p>
            <a:pPr marL="342900" lvl="0" indent="-342900" algn="l" rtl="0">
              <a:spcBef>
                <a:spcPts val="0"/>
              </a:spcBef>
              <a:spcAft>
                <a:spcPts val="0"/>
              </a:spcAft>
              <a:buFont typeface="Arial" panose="020B0604020202020204" pitchFamily="34" charset="0"/>
              <a:buChar char="•"/>
            </a:pPr>
            <a:r>
              <a:rPr lang="en-US" sz="2400" dirty="0">
                <a:solidFill>
                  <a:schemeClr val="dk1"/>
                </a:solidFill>
              </a:rPr>
              <a:t>Generative Models</a:t>
            </a:r>
          </a:p>
          <a:p>
            <a:pPr marL="342900" lvl="0" indent="-342900" algn="l" rtl="0">
              <a:spcBef>
                <a:spcPts val="0"/>
              </a:spcBef>
              <a:spcAft>
                <a:spcPts val="0"/>
              </a:spcAft>
              <a:buFont typeface="Arial" panose="020B0604020202020204" pitchFamily="34" charset="0"/>
              <a:buChar char="•"/>
            </a:pPr>
            <a:endParaRPr lang="en-US" sz="2400" dirty="0">
              <a:solidFill>
                <a:schemeClr val="dk1"/>
              </a:solidFill>
            </a:endParaRPr>
          </a:p>
          <a:p>
            <a:pPr marL="342900" lvl="0" indent="-342900" algn="l" rtl="0">
              <a:spcBef>
                <a:spcPts val="0"/>
              </a:spcBef>
              <a:spcAft>
                <a:spcPts val="0"/>
              </a:spcAft>
              <a:buFont typeface="Arial" panose="020B0604020202020204" pitchFamily="34" charset="0"/>
              <a:buChar char="•"/>
            </a:pPr>
            <a:r>
              <a:rPr lang="en-US" sz="2400" dirty="0">
                <a:solidFill>
                  <a:schemeClr val="dk1"/>
                </a:solidFill>
              </a:rPr>
              <a:t>Reinforcement Learning</a:t>
            </a:r>
          </a:p>
          <a:p>
            <a:pPr marL="0" lvl="0" indent="0" algn="l" rtl="0">
              <a:spcBef>
                <a:spcPts val="0"/>
              </a:spcBef>
              <a:spcAft>
                <a:spcPts val="0"/>
              </a:spcAft>
              <a:buNone/>
            </a:pPr>
            <a:endParaRPr lang="en-US" sz="3000" dirty="0">
              <a:solidFill>
                <a:schemeClr val="dk1"/>
              </a:solidFill>
            </a:endParaRPr>
          </a:p>
        </p:txBody>
      </p:sp>
      <p:pic>
        <p:nvPicPr>
          <p:cNvPr id="7" name="Picture 6">
            <a:extLst>
              <a:ext uri="{FF2B5EF4-FFF2-40B4-BE49-F238E27FC236}">
                <a16:creationId xmlns:a16="http://schemas.microsoft.com/office/drawing/2014/main" id="{FACC0CAC-F73C-5147-A170-BB8A0A51A89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9224211" y="1656897"/>
            <a:ext cx="1271653" cy="1010222"/>
          </a:xfrm>
          <a:prstGeom prst="rect">
            <a:avLst/>
          </a:prstGeom>
        </p:spPr>
      </p:pic>
      <p:pic>
        <p:nvPicPr>
          <p:cNvPr id="9" name="Picture 8">
            <a:extLst>
              <a:ext uri="{FF2B5EF4-FFF2-40B4-BE49-F238E27FC236}">
                <a16:creationId xmlns:a16="http://schemas.microsoft.com/office/drawing/2014/main" id="{343F13D8-1DBD-EF40-8965-3AF380F6633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224211" y="635371"/>
            <a:ext cx="1101294" cy="1004971"/>
          </a:xfrm>
          <a:prstGeom prst="rect">
            <a:avLst/>
          </a:prstGeom>
        </p:spPr>
      </p:pic>
      <p:pic>
        <p:nvPicPr>
          <p:cNvPr id="11" name="Google Shape;376;p24">
            <a:extLst>
              <a:ext uri="{FF2B5EF4-FFF2-40B4-BE49-F238E27FC236}">
                <a16:creationId xmlns:a16="http://schemas.microsoft.com/office/drawing/2014/main" id="{D6E3AADA-0D72-E541-A714-66B81DA9EA6A}"/>
              </a:ext>
            </a:extLst>
          </p:cNvPr>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396280" y="3947506"/>
            <a:ext cx="2125589" cy="761924"/>
          </a:xfrm>
          <a:prstGeom prst="rect">
            <a:avLst/>
          </a:prstGeom>
          <a:noFill/>
          <a:ln>
            <a:noFill/>
          </a:ln>
        </p:spPr>
      </p:pic>
      <p:pic>
        <p:nvPicPr>
          <p:cNvPr id="1026" name="Picture 2" descr="https://lh4.googleusercontent.com/ZyN_Hrdu2GT70n5hA5SOhmaVXb4YqiSl_bloMkqF1cZQIJueGIYnUX9t4lQrLO95b90rAOLhftiWZPrxhKKpv5YT66Svbhpv4m2p0jjhsjsE3YVwP4KYVnSTbE0XmSdLmbVg07_jmPhtZFG5CA">
            <a:extLst>
              <a:ext uri="{FF2B5EF4-FFF2-40B4-BE49-F238E27FC236}">
                <a16:creationId xmlns:a16="http://schemas.microsoft.com/office/drawing/2014/main" id="{2E89C1A0-297D-1E4E-A4E3-5B5B7A11C237}"/>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904911" y="2665463"/>
            <a:ext cx="809957" cy="9221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5554DFC-142C-3448-9F4D-540E0075A26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701777" y="3974393"/>
            <a:ext cx="1283471" cy="962603"/>
          </a:xfrm>
          <a:prstGeom prst="rect">
            <a:avLst/>
          </a:prstGeom>
        </p:spPr>
      </p:pic>
      <p:pic>
        <p:nvPicPr>
          <p:cNvPr id="12" name="Picture 11">
            <a:extLst>
              <a:ext uri="{FF2B5EF4-FFF2-40B4-BE49-F238E27FC236}">
                <a16:creationId xmlns:a16="http://schemas.microsoft.com/office/drawing/2014/main" id="{A11C92AE-0EC2-F44D-B840-1185950BA232}"/>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4183780" y="5228056"/>
            <a:ext cx="2495082" cy="1559426"/>
          </a:xfrm>
          <a:prstGeom prst="rect">
            <a:avLst/>
          </a:prstGeom>
        </p:spPr>
      </p:pic>
    </p:spTree>
    <p:extLst>
      <p:ext uri="{BB962C8B-B14F-4D97-AF65-F5344CB8AC3E}">
        <p14:creationId xmlns:p14="http://schemas.microsoft.com/office/powerpoint/2010/main" val="38762542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3"/>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3575" y="689700"/>
            <a:ext cx="1871180" cy="2031837"/>
          </a:xfrm>
          <a:prstGeom prst="rect">
            <a:avLst/>
          </a:prstGeom>
          <a:noFill/>
          <a:ln>
            <a:noFill/>
          </a:ln>
        </p:spPr>
      </p:pic>
      <p:sp>
        <p:nvSpPr>
          <p:cNvPr id="89" name="Google Shape;89;p13"/>
          <p:cNvSpPr txBox="1"/>
          <p:nvPr/>
        </p:nvSpPr>
        <p:spPr>
          <a:xfrm>
            <a:off x="73575" y="2743630"/>
            <a:ext cx="1871180" cy="123110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Ed Posner,</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CalTech,</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First conference</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President, founded NIPS foundation.</a:t>
            </a:r>
            <a:endParaRPr sz="1400">
              <a:solidFill>
                <a:schemeClr val="dk1"/>
              </a:solidFill>
              <a:latin typeface="Calibri"/>
              <a:ea typeface="Calibri"/>
              <a:cs typeface="Calibri"/>
              <a:sym typeface="Calibri"/>
            </a:endParaRPr>
          </a:p>
        </p:txBody>
      </p:sp>
      <p:sp>
        <p:nvSpPr>
          <p:cNvPr id="90" name="Google Shape;90;p13"/>
          <p:cNvSpPr txBox="1"/>
          <p:nvPr/>
        </p:nvSpPr>
        <p:spPr>
          <a:xfrm>
            <a:off x="1899689" y="2646869"/>
            <a:ext cx="204871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Yaser Abu-Mostafa,</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CalTech</a:t>
            </a:r>
            <a:endParaRPr sz="1400">
              <a:solidFill>
                <a:schemeClr val="dk1"/>
              </a:solidFill>
              <a:latin typeface="Calibri"/>
              <a:ea typeface="Calibri"/>
              <a:cs typeface="Calibri"/>
              <a:sym typeface="Calibri"/>
            </a:endParaRPr>
          </a:p>
        </p:txBody>
      </p:sp>
      <p:sp>
        <p:nvSpPr>
          <p:cNvPr id="91" name="Google Shape;91;p13"/>
          <p:cNvSpPr txBox="1"/>
          <p:nvPr/>
        </p:nvSpPr>
        <p:spPr>
          <a:xfrm>
            <a:off x="6724832" y="4519677"/>
            <a:ext cx="4772224" cy="192596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2014 – 2,500 registered participants</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2015 – 3,755 (~50% growth)</a:t>
            </a:r>
            <a:endParaRPr dirty="0">
              <a:solidFill>
                <a:schemeClr val="dk1"/>
              </a:solidFill>
              <a:latin typeface="Calibri"/>
              <a:ea typeface="Calibri"/>
              <a:cs typeface="Calibri"/>
              <a:sym typeface="Calibri"/>
            </a:endParaRPr>
          </a:p>
          <a:p>
            <a:pPr marL="0" marR="0" lvl="0" indent="0" algn="l" rtl="0">
              <a:spcBef>
                <a:spcPts val="0"/>
              </a:spcBef>
              <a:spcAft>
                <a:spcPts val="0"/>
              </a:spcAft>
              <a:buNone/>
            </a:pPr>
            <a:r>
              <a:rPr lang="en-US" dirty="0">
                <a:solidFill>
                  <a:schemeClr val="dk1"/>
                </a:solidFill>
                <a:latin typeface="Calibri"/>
                <a:ea typeface="Calibri"/>
                <a:cs typeface="Calibri"/>
                <a:sym typeface="Calibri"/>
              </a:rPr>
              <a:t>2016 – 5,680 (~51% growth)</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2017 – 8,000+</a:t>
            </a:r>
          </a:p>
          <a:p>
            <a:r>
              <a:rPr lang="en-US" dirty="0">
                <a:solidFill>
                  <a:schemeClr val="dk1"/>
                </a:solidFill>
                <a:latin typeface="Calibri"/>
                <a:ea typeface="Calibri"/>
                <a:cs typeface="Calibri"/>
                <a:sym typeface="Calibri"/>
              </a:rPr>
              <a:t>2018 – 12K  (2K tickets for main session sold in 12 minutes)</a:t>
            </a:r>
            <a:br>
              <a:rPr lang="en-US" dirty="0">
                <a:solidFill>
                  <a:schemeClr val="dk1"/>
                </a:solidFill>
                <a:latin typeface="Calibri"/>
                <a:ea typeface="Calibri"/>
                <a:cs typeface="Calibri"/>
                <a:sym typeface="Calibri"/>
              </a:rPr>
            </a:br>
            <a:r>
              <a:rPr lang="en-US" dirty="0">
                <a:solidFill>
                  <a:schemeClr val="dk1"/>
                </a:solidFill>
                <a:latin typeface="Calibri"/>
                <a:ea typeface="Calibri"/>
                <a:cs typeface="Calibri"/>
                <a:sym typeface="Calibri"/>
              </a:rPr>
              <a:t>2019 ~ 13K, lottery was used to distribute tickets</a:t>
            </a:r>
          </a:p>
          <a:p>
            <a:r>
              <a:rPr lang="en-US" dirty="0">
                <a:solidFill>
                  <a:schemeClr val="dk1"/>
                </a:solidFill>
                <a:latin typeface="Calibri"/>
                <a:ea typeface="Calibri"/>
                <a:cs typeface="Calibri"/>
                <a:sym typeface="Calibri"/>
              </a:rPr>
              <a:t>2020 - online</a:t>
            </a:r>
          </a:p>
          <a:p>
            <a:pPr marL="0" marR="0" lvl="0" indent="0" algn="l" rtl="0">
              <a:spcBef>
                <a:spcPts val="0"/>
              </a:spcBef>
              <a:spcAft>
                <a:spcPts val="0"/>
              </a:spcAft>
              <a:buNone/>
            </a:pPr>
            <a:r>
              <a:rPr lang="en-US" dirty="0">
                <a:solidFill>
                  <a:schemeClr val="dk1"/>
                </a:solidFill>
                <a:latin typeface="Calibri"/>
                <a:ea typeface="Calibri"/>
                <a:cs typeface="Calibri"/>
                <a:sym typeface="Calibri"/>
              </a:rPr>
              <a:t>2021 - online</a:t>
            </a:r>
            <a:endParaRPr dirty="0">
              <a:solidFill>
                <a:schemeClr val="dk1"/>
              </a:solidFill>
              <a:latin typeface="Calibri"/>
              <a:ea typeface="Calibri"/>
              <a:cs typeface="Calibri"/>
              <a:sym typeface="Calibri"/>
            </a:endParaRPr>
          </a:p>
        </p:txBody>
      </p:sp>
      <p:sp>
        <p:nvSpPr>
          <p:cNvPr id="92" name="Google Shape;92;p13"/>
          <p:cNvSpPr txBox="1"/>
          <p:nvPr/>
        </p:nvSpPr>
        <p:spPr>
          <a:xfrm>
            <a:off x="19815" y="0"/>
            <a:ext cx="9764982" cy="584775"/>
          </a:xfrm>
          <a:prstGeom prst="rect">
            <a:avLst/>
          </a:prstGeom>
          <a:noFill/>
          <a:ln>
            <a:noFill/>
          </a:ln>
        </p:spPr>
        <p:txBody>
          <a:bodyPr spcFirstLastPara="1" wrap="square" lIns="91425" tIns="45700" rIns="91425" bIns="45700" anchor="t" anchorCtr="0">
            <a:noAutofit/>
          </a:bodyPr>
          <a:lstStyle/>
          <a:p>
            <a:pPr lvl="0"/>
            <a:r>
              <a:rPr lang="en-US" sz="3200" b="1" dirty="0">
                <a:solidFill>
                  <a:srgbClr val="FF0000"/>
                </a:solidFill>
                <a:latin typeface="Calibri"/>
                <a:ea typeface="Calibri"/>
                <a:cs typeface="Calibri"/>
                <a:sym typeface="Calibri"/>
              </a:rPr>
              <a:t>NIPS = </a:t>
            </a:r>
            <a:r>
              <a:rPr lang="en-US" sz="3200" b="1" dirty="0" err="1">
                <a:solidFill>
                  <a:srgbClr val="FF0000"/>
                </a:solidFill>
                <a:latin typeface="Calibri"/>
                <a:ea typeface="Calibri"/>
                <a:cs typeface="Calibri"/>
                <a:sym typeface="Calibri"/>
              </a:rPr>
              <a:t>NeurIPS = </a:t>
            </a:r>
            <a:r>
              <a:rPr lang="en-US" sz="3200" dirty="0">
                <a:solidFill>
                  <a:schemeClr val="dk1"/>
                </a:solidFill>
                <a:latin typeface="Calibri"/>
                <a:ea typeface="Calibri"/>
                <a:cs typeface="Calibri"/>
                <a:sym typeface="Calibri"/>
              </a:rPr>
              <a:t>Neural Information Processing Systems</a:t>
            </a:r>
            <a:endParaRPr sz="3200" b="1" dirty="0">
              <a:solidFill>
                <a:srgbClr val="FF0000"/>
              </a:solidFill>
              <a:latin typeface="Calibri"/>
              <a:ea typeface="Calibri"/>
              <a:cs typeface="Calibri"/>
              <a:sym typeface="Calibri"/>
            </a:endParaRPr>
          </a:p>
        </p:txBody>
      </p:sp>
      <p:sp>
        <p:nvSpPr>
          <p:cNvPr id="93" name="Google Shape;93;p13"/>
          <p:cNvSpPr txBox="1"/>
          <p:nvPr/>
        </p:nvSpPr>
        <p:spPr>
          <a:xfrm>
            <a:off x="4013134" y="2658483"/>
            <a:ext cx="2048718" cy="80021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James Bower</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CalTech,</a:t>
            </a:r>
            <a:endParaRPr/>
          </a:p>
          <a:p>
            <a:pPr marL="0" marR="0" lvl="0" indent="0" algn="l" rtl="0">
              <a:spcBef>
                <a:spcPts val="0"/>
              </a:spcBef>
              <a:spcAft>
                <a:spcPts val="0"/>
              </a:spcAft>
              <a:buNone/>
            </a:pPr>
            <a:r>
              <a:rPr lang="en-US" sz="1400">
                <a:solidFill>
                  <a:schemeClr val="dk1"/>
                </a:solidFill>
                <a:latin typeface="Calibri"/>
                <a:ea typeface="Calibri"/>
                <a:cs typeface="Calibri"/>
                <a:sym typeface="Calibri"/>
              </a:rPr>
              <a:t>now Virtual Worlds, OR</a:t>
            </a:r>
            <a:endParaRPr/>
          </a:p>
        </p:txBody>
      </p:sp>
      <p:pic>
        <p:nvPicPr>
          <p:cNvPr id="94" name="Google Shape;94;p13"/>
          <p:cNvPicPr preferRelativeResize="0"/>
          <p:nvPr/>
        </p:nvPicPr>
        <p:blipFill rotWithShape="1">
          <a:blip r:embed="rId4">
            <a:alphaModFix/>
          </a:blip>
          <a:srcRect/>
          <a:stretch/>
        </p:blipFill>
        <p:spPr>
          <a:xfrm>
            <a:off x="10071847" y="142352"/>
            <a:ext cx="1995726" cy="1957169"/>
          </a:xfrm>
          <a:prstGeom prst="rect">
            <a:avLst/>
          </a:prstGeom>
          <a:noFill/>
          <a:ln>
            <a:noFill/>
          </a:ln>
        </p:spPr>
      </p:pic>
      <p:sp>
        <p:nvSpPr>
          <p:cNvPr id="95" name="Google Shape;95;p13"/>
          <p:cNvSpPr txBox="1"/>
          <p:nvPr/>
        </p:nvSpPr>
        <p:spPr>
          <a:xfrm>
            <a:off x="4151" y="4230992"/>
            <a:ext cx="4559359" cy="250333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1987-2000 – in Denver, USA</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2001-2010 – in Vancouver, Canada</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2011 – Granada, Spain</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2012-2013 – Lake Tahoe, US</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2014-2015 – Montreal, Canada</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2016 - Barcelona, Spain</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2017 - Long Beach, California, US (Dec 4-9)</a:t>
            </a:r>
            <a:endParaRPr dirty="0"/>
          </a:p>
          <a:p>
            <a:pPr marL="0" marR="0" lvl="0" indent="0" algn="l" rtl="0">
              <a:spcBef>
                <a:spcPts val="0"/>
              </a:spcBef>
              <a:spcAft>
                <a:spcPts val="0"/>
              </a:spcAft>
              <a:buNone/>
            </a:pPr>
            <a:r>
              <a:rPr lang="en-US" dirty="0">
                <a:solidFill>
                  <a:schemeClr val="dk1"/>
                </a:solidFill>
                <a:latin typeface="Calibri"/>
                <a:ea typeface="Calibri"/>
                <a:cs typeface="Calibri"/>
                <a:sym typeface="Calibri"/>
              </a:rPr>
              <a:t>2018 - Montréal, Quebec, Canada</a:t>
            </a:r>
          </a:p>
          <a:p>
            <a:pPr lvl="0"/>
            <a:r>
              <a:rPr lang="en-US" dirty="0">
                <a:solidFill>
                  <a:schemeClr val="dk1"/>
                </a:solidFill>
                <a:latin typeface="Calibri"/>
                <a:cs typeface="Calibri"/>
                <a:sym typeface="Calibri"/>
              </a:rPr>
              <a:t>2019 - Dec 8-14, Vancouver, Canada</a:t>
            </a:r>
          </a:p>
          <a:p>
            <a:pPr marL="0" marR="0" lvl="0" indent="0" algn="l" rtl="0">
              <a:spcBef>
                <a:spcPts val="0"/>
              </a:spcBef>
              <a:spcAft>
                <a:spcPts val="0"/>
              </a:spcAft>
              <a:buNone/>
            </a:pPr>
            <a:r>
              <a:rPr lang="en-US" dirty="0">
                <a:solidFill>
                  <a:schemeClr val="dk1"/>
                </a:solidFill>
                <a:latin typeface="Calibri"/>
                <a:cs typeface="Calibri"/>
                <a:sym typeface="Calibri"/>
              </a:rPr>
              <a:t>2020 – Dec 6-12, online only</a:t>
            </a:r>
          </a:p>
          <a:p>
            <a:pPr marL="0" marR="0" lvl="0" indent="0" algn="l" rtl="0">
              <a:spcBef>
                <a:spcPts val="0"/>
              </a:spcBef>
              <a:spcAft>
                <a:spcPts val="0"/>
              </a:spcAft>
              <a:buNone/>
            </a:pPr>
            <a:r>
              <a:rPr lang="en-US" dirty="0">
                <a:solidFill>
                  <a:schemeClr val="dk1"/>
                </a:solidFill>
                <a:latin typeface="Calibri"/>
                <a:cs typeface="Calibri"/>
                <a:sym typeface="Calibri"/>
              </a:rPr>
              <a:t>2021 – Dec 6-14 – online only</a:t>
            </a:r>
            <a:endParaRPr dirty="0"/>
          </a:p>
        </p:txBody>
      </p:sp>
      <p:pic>
        <p:nvPicPr>
          <p:cNvPr id="96" name="Google Shape;96;p1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2218028" y="689700"/>
            <a:ext cx="1457436" cy="2031837"/>
          </a:xfrm>
          <a:prstGeom prst="rect">
            <a:avLst/>
          </a:prstGeom>
          <a:noFill/>
          <a:ln>
            <a:noFill/>
          </a:ln>
        </p:spPr>
      </p:pic>
      <p:pic>
        <p:nvPicPr>
          <p:cNvPr id="97" name="Google Shape;97;p1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3926411" y="671018"/>
            <a:ext cx="2050519" cy="2050519"/>
          </a:xfrm>
          <a:prstGeom prst="rect">
            <a:avLst/>
          </a:prstGeom>
          <a:noFill/>
          <a:ln>
            <a:noFill/>
          </a:ln>
        </p:spPr>
      </p:pic>
      <p:sp>
        <p:nvSpPr>
          <p:cNvPr id="12" name="Google Shape;91;p13">
            <a:extLst>
              <a:ext uri="{FF2B5EF4-FFF2-40B4-BE49-F238E27FC236}">
                <a16:creationId xmlns:a16="http://schemas.microsoft.com/office/drawing/2014/main" id="{168840A1-06FD-3B47-913E-9E270641ACD9}"/>
              </a:ext>
            </a:extLst>
          </p:cNvPr>
          <p:cNvSpPr txBox="1"/>
          <p:nvPr/>
        </p:nvSpPr>
        <p:spPr>
          <a:xfrm>
            <a:off x="6350703" y="732649"/>
            <a:ext cx="3347370" cy="994903"/>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b="1" dirty="0">
                <a:solidFill>
                  <a:srgbClr val="FF0000"/>
                </a:solidFill>
                <a:latin typeface="Calibri"/>
                <a:ea typeface="Calibri"/>
                <a:cs typeface="Calibri"/>
                <a:sym typeface="Calibri"/>
              </a:rPr>
              <a:t>NIPS Conference</a:t>
            </a:r>
          </a:p>
          <a:p>
            <a:pPr marL="0" marR="0" lvl="0" indent="0" algn="ctr" rtl="0">
              <a:spcBef>
                <a:spcPts val="0"/>
              </a:spcBef>
              <a:spcAft>
                <a:spcPts val="0"/>
              </a:spcAft>
              <a:buNone/>
            </a:pPr>
            <a:r>
              <a:rPr lang="en-US" dirty="0">
                <a:solidFill>
                  <a:schemeClr val="dk1"/>
                </a:solidFill>
                <a:latin typeface="Calibri"/>
                <a:ea typeface="Calibri"/>
                <a:cs typeface="Calibri"/>
                <a:sym typeface="Calibri"/>
              </a:rPr>
              <a:t>was held every </a:t>
            </a:r>
            <a:r>
              <a:rPr lang="en-US" b="1" dirty="0">
                <a:solidFill>
                  <a:srgbClr val="FF0000"/>
                </a:solidFill>
                <a:latin typeface="Calibri"/>
                <a:ea typeface="Calibri"/>
                <a:cs typeface="Calibri"/>
                <a:sym typeface="Calibri"/>
              </a:rPr>
              <a:t>December</a:t>
            </a:r>
            <a:r>
              <a:rPr lang="en-US" dirty="0">
                <a:solidFill>
                  <a:schemeClr val="dk1"/>
                </a:solidFill>
                <a:latin typeface="Calibri"/>
                <a:ea typeface="Calibri"/>
                <a:cs typeface="Calibri"/>
                <a:sym typeface="Calibri"/>
              </a:rPr>
              <a:t> since 1987</a:t>
            </a:r>
            <a:endParaRPr dirty="0"/>
          </a:p>
          <a:p>
            <a:pPr marL="0" marR="0" lvl="0" indent="0" algn="ctr" rtl="0">
              <a:spcBef>
                <a:spcPts val="0"/>
              </a:spcBef>
              <a:spcAft>
                <a:spcPts val="0"/>
              </a:spcAft>
              <a:buNone/>
            </a:pPr>
            <a:r>
              <a:rPr lang="en-US" dirty="0">
                <a:solidFill>
                  <a:schemeClr val="dk1"/>
                </a:solidFill>
                <a:latin typeface="Calibri"/>
                <a:ea typeface="Calibri"/>
                <a:cs typeface="Calibri"/>
                <a:sym typeface="Calibri"/>
              </a:rPr>
              <a:t> - </a:t>
            </a:r>
            <a:r>
              <a:rPr lang="en-US" u="sng" dirty="0">
                <a:solidFill>
                  <a:schemeClr val="hlink"/>
                </a:solidFill>
                <a:latin typeface="Calibri"/>
                <a:ea typeface="Calibri"/>
                <a:cs typeface="Calibri"/>
                <a:sym typeface="Calibri"/>
                <a:hlinkClick r:id="rId7"/>
              </a:rPr>
              <a:t>https://nips.cc</a:t>
            </a:r>
            <a:endParaRPr dirty="0">
              <a:solidFill>
                <a:schemeClr val="dk1"/>
              </a:solidFill>
              <a:latin typeface="Calibri"/>
              <a:ea typeface="Calibri"/>
              <a:cs typeface="Calibri"/>
              <a:sym typeface="Calibri"/>
            </a:endParaRPr>
          </a:p>
          <a:p>
            <a:pPr marL="0" marR="0" lvl="0" indent="0" algn="ctr" rtl="0">
              <a:spcBef>
                <a:spcPts val="0"/>
              </a:spcBef>
              <a:spcAft>
                <a:spcPts val="0"/>
              </a:spcAft>
              <a:buNone/>
            </a:pPr>
            <a:r>
              <a:rPr lang="en-US" dirty="0">
                <a:solidFill>
                  <a:schemeClr val="dk1"/>
                </a:solidFill>
                <a:latin typeface="Calibri"/>
                <a:ea typeface="Calibri"/>
                <a:cs typeface="Calibri"/>
                <a:sym typeface="Calibri"/>
              </a:rPr>
              <a:t> - </a:t>
            </a:r>
            <a:r>
              <a:rPr lang="en-US" u="sng" dirty="0">
                <a:solidFill>
                  <a:schemeClr val="hlink"/>
                </a:solidFill>
                <a:latin typeface="Calibri"/>
                <a:ea typeface="Calibri"/>
                <a:cs typeface="Calibri"/>
                <a:sym typeface="Calibri"/>
                <a:hlinkClick r:id="rId8"/>
              </a:rPr>
              <a:t>https://papers.nips.cc</a:t>
            </a:r>
            <a:endParaRPr dirty="0">
              <a:solidFill>
                <a:schemeClr val="dk1"/>
              </a:solidFill>
              <a:latin typeface="Calibri"/>
              <a:ea typeface="Calibri"/>
              <a:cs typeface="Calibri"/>
              <a:sym typeface="Calibri"/>
            </a:endParaRPr>
          </a:p>
        </p:txBody>
      </p:sp>
      <p:sp>
        <p:nvSpPr>
          <p:cNvPr id="13" name="Google Shape;91;p13">
            <a:extLst>
              <a:ext uri="{FF2B5EF4-FFF2-40B4-BE49-F238E27FC236}">
                <a16:creationId xmlns:a16="http://schemas.microsoft.com/office/drawing/2014/main" id="{618B21DE-2F75-BB4B-8BDB-769D2E2EC31F}"/>
              </a:ext>
            </a:extLst>
          </p:cNvPr>
          <p:cNvSpPr txBox="1"/>
          <p:nvPr/>
        </p:nvSpPr>
        <p:spPr>
          <a:xfrm>
            <a:off x="6350703" y="2419736"/>
            <a:ext cx="5296120" cy="4453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dirty="0">
                <a:solidFill>
                  <a:schemeClr val="dk1"/>
                </a:solidFill>
                <a:latin typeface="Calibri"/>
                <a:ea typeface="Calibri"/>
                <a:cs typeface="Calibri"/>
                <a:sym typeface="Calibri"/>
              </a:rPr>
              <a:t>Wikipedia:</a:t>
            </a:r>
          </a:p>
          <a:p>
            <a:pPr marL="0" marR="0" lvl="0" indent="0" algn="l" rtl="0">
              <a:spcBef>
                <a:spcPts val="0"/>
              </a:spcBef>
              <a:spcAft>
                <a:spcPts val="0"/>
              </a:spcAft>
              <a:buNone/>
            </a:pPr>
            <a:r>
              <a:rPr lang="en-US" sz="1100" dirty="0">
                <a:solidFill>
                  <a:schemeClr val="dk1"/>
                </a:solidFill>
                <a:latin typeface="Calibri"/>
                <a:ea typeface="Calibri"/>
                <a:cs typeface="Calibri"/>
                <a:sym typeface="Calibri"/>
              </a:rPr>
              <a:t>- </a:t>
            </a:r>
            <a:r>
              <a:rPr lang="en-US" sz="1100" u="sng" dirty="0">
                <a:solidFill>
                  <a:schemeClr val="hlink"/>
                </a:solidFill>
                <a:latin typeface="Calibri"/>
                <a:ea typeface="Calibri"/>
                <a:cs typeface="Calibri"/>
                <a:sym typeface="Calibri"/>
                <a:hlinkClick r:id="rId9"/>
              </a:rPr>
              <a:t>https://en.wikipedia.org/wiki/Conference_on_Neural_Information_Processing_Systems</a:t>
            </a:r>
            <a:endParaRPr sz="11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281009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FBBCA25-A6F0-2540-9845-5688132F469F}"/>
              </a:ext>
            </a:extLst>
          </p:cNvPr>
          <p:cNvSpPr txBox="1"/>
          <p:nvPr/>
        </p:nvSpPr>
        <p:spPr>
          <a:xfrm>
            <a:off x="1373075" y="394921"/>
            <a:ext cx="9259066"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When do you need to train Deep Learning Models?</a:t>
            </a:r>
          </a:p>
        </p:txBody>
      </p:sp>
      <p:sp>
        <p:nvSpPr>
          <p:cNvPr id="3" name="TextBox 2">
            <a:extLst>
              <a:ext uri="{FF2B5EF4-FFF2-40B4-BE49-F238E27FC236}">
                <a16:creationId xmlns:a16="http://schemas.microsoft.com/office/drawing/2014/main" id="{7B4A8894-A870-7C4D-9ABF-CA22CD98829E}"/>
              </a:ext>
            </a:extLst>
          </p:cNvPr>
          <p:cNvSpPr txBox="1"/>
          <p:nvPr/>
        </p:nvSpPr>
        <p:spPr>
          <a:xfrm>
            <a:off x="2696090" y="1569432"/>
            <a:ext cx="8770385" cy="4708981"/>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Most of Data Science tasks are based on Tabular Data and don't require Deep Learning.</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Many of complex tasks were already solved and available for you on major clouds (Google Translate, Azure Cognitive Services, etc.) – although these solutions tend to be costly.</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For some tasks when Deep Learning is needed, it can be prototyped very fast on major clouds using pre-trained models and transfer learning.</a:t>
            </a:r>
          </a:p>
          <a:p>
            <a:endParaRPr lang="en-US" sz="2000" dirty="0">
              <a:latin typeface="Arial" panose="020B0604020202020204" pitchFamily="34" charset="0"/>
              <a:cs typeface="Arial" panose="020B0604020202020204" pitchFamily="34" charset="0"/>
            </a:endParaRPr>
          </a:p>
          <a:p>
            <a:endParaRPr lang="en-US" sz="2000" dirty="0">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US" sz="2000" dirty="0">
                <a:latin typeface="Arial" panose="020B0604020202020204" pitchFamily="34" charset="0"/>
                <a:cs typeface="Arial" panose="020B0604020202020204" pitchFamily="34" charset="0"/>
              </a:rPr>
              <a:t>For cost savings, the Deep Learning models can be moved to a private cloud.</a:t>
            </a:r>
          </a:p>
        </p:txBody>
      </p:sp>
      <p:pic>
        <p:nvPicPr>
          <p:cNvPr id="5" name="Picture 2" descr="Sentiment analysis and text mining using Azure Cognitive Services | by Caio  Moreno | Medium">
            <a:extLst>
              <a:ext uri="{FF2B5EF4-FFF2-40B4-BE49-F238E27FC236}">
                <a16:creationId xmlns:a16="http://schemas.microsoft.com/office/drawing/2014/main" id="{3D75D6E0-BA24-BB44-98BE-FA52B7ED8C50}"/>
              </a:ext>
            </a:extLst>
          </p:cNvPr>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b="-1"/>
          <a:stretch/>
        </p:blipFill>
        <p:spPr bwMode="auto">
          <a:xfrm>
            <a:off x="565456" y="2956533"/>
            <a:ext cx="1615237" cy="80646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Python for Business: Working with Tabular Data">
            <a:extLst>
              <a:ext uri="{FF2B5EF4-FFF2-40B4-BE49-F238E27FC236}">
                <a16:creationId xmlns:a16="http://schemas.microsoft.com/office/drawing/2014/main" id="{2661BF96-7F60-BF4A-8946-471F2481BB9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65455" y="1398156"/>
            <a:ext cx="1615237" cy="9777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ypes of Cloud Computing: Private, Public, and Hybrid Clouds | Technology  Services - University of Illinois at Urbana-Champaign">
            <a:extLst>
              <a:ext uri="{FF2B5EF4-FFF2-40B4-BE49-F238E27FC236}">
                <a16:creationId xmlns:a16="http://schemas.microsoft.com/office/drawing/2014/main" id="{50B82BEB-582A-2740-AB30-CC4A1CBFB3BE}"/>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755871" y="4235596"/>
            <a:ext cx="1424821" cy="83245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Types of Cloud Computing: Private, Public, and Hybrid Clouds | Technology  Services - University of Illinois at Urbana-Champaign">
            <a:extLst>
              <a:ext uri="{FF2B5EF4-FFF2-40B4-BE49-F238E27FC236}">
                <a16:creationId xmlns:a16="http://schemas.microsoft.com/office/drawing/2014/main" id="{43FA03B0-AE2D-ED4D-8CBC-AE020D71866F}"/>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805558" y="5576833"/>
            <a:ext cx="1325446" cy="832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175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8"/>
          <p:cNvSpPr txBox="1"/>
          <p:nvPr/>
        </p:nvSpPr>
        <p:spPr>
          <a:xfrm>
            <a:off x="119605" y="3523112"/>
            <a:ext cx="5076622"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mn-lt"/>
                <a:ea typeface="Calibri"/>
                <a:cs typeface="Calibri"/>
                <a:sym typeface="Calibri"/>
              </a:rPr>
              <a:t>University of Toronto &amp; Google</a:t>
            </a:r>
            <a:endParaRPr sz="1600" dirty="0">
              <a:latin typeface="+mn-lt"/>
            </a:endParaRPr>
          </a:p>
          <a:p>
            <a:pPr marL="0" marR="0" lvl="0" indent="0" algn="l" rtl="0">
              <a:spcBef>
                <a:spcPts val="0"/>
              </a:spcBef>
              <a:spcAft>
                <a:spcPts val="0"/>
              </a:spcAft>
              <a:buNone/>
            </a:pPr>
            <a:r>
              <a:rPr lang="en-US" sz="1600" dirty="0">
                <a:solidFill>
                  <a:schemeClr val="dk1"/>
                </a:solidFill>
                <a:latin typeface="+mn-lt"/>
                <a:ea typeface="Calibri"/>
                <a:cs typeface="Calibri"/>
                <a:sym typeface="Calibri"/>
              </a:rPr>
              <a:t> - </a:t>
            </a:r>
            <a:r>
              <a:rPr lang="en-US" sz="1600" u="sng" dirty="0">
                <a:solidFill>
                  <a:schemeClr val="hlink"/>
                </a:solidFill>
                <a:latin typeface="+mn-lt"/>
                <a:ea typeface="Calibri"/>
                <a:cs typeface="Calibri"/>
                <a:sym typeface="Calibri"/>
                <a:hlinkClick r:id="rId3"/>
              </a:rPr>
              <a:t>https://en.wikipedia.org/wiki/Geoffrey_Hinton</a:t>
            </a:r>
            <a:r>
              <a:rPr lang="en-US" sz="1600" dirty="0">
                <a:solidFill>
                  <a:schemeClr val="dk1"/>
                </a:solidFill>
                <a:latin typeface="+mn-lt"/>
                <a:ea typeface="Calibri"/>
                <a:cs typeface="Calibri"/>
                <a:sym typeface="Calibri"/>
              </a:rPr>
              <a:t> </a:t>
            </a:r>
            <a:endParaRPr sz="1600" dirty="0">
              <a:latin typeface="+mn-lt"/>
            </a:endParaRPr>
          </a:p>
          <a:p>
            <a:pPr marL="0" marR="0" lvl="0" indent="0" algn="l" rtl="0">
              <a:spcBef>
                <a:spcPts val="0"/>
              </a:spcBef>
              <a:spcAft>
                <a:spcPts val="0"/>
              </a:spcAft>
              <a:buNone/>
            </a:pPr>
            <a:r>
              <a:rPr lang="en-US" sz="1600" dirty="0">
                <a:solidFill>
                  <a:schemeClr val="dk1"/>
                </a:solidFill>
                <a:latin typeface="+mn-lt"/>
                <a:ea typeface="Calibri"/>
                <a:cs typeface="Calibri"/>
                <a:sym typeface="Calibri"/>
              </a:rPr>
              <a:t> </a:t>
            </a:r>
            <a:endParaRPr sz="1600" dirty="0">
              <a:solidFill>
                <a:schemeClr val="dk1"/>
              </a:solidFill>
              <a:latin typeface="+mn-lt"/>
              <a:ea typeface="Calibri"/>
              <a:cs typeface="Calibri"/>
              <a:sym typeface="Calibri"/>
            </a:endParaRPr>
          </a:p>
        </p:txBody>
      </p:sp>
      <p:sp>
        <p:nvSpPr>
          <p:cNvPr id="586" name="Google Shape;586;p48"/>
          <p:cNvSpPr txBox="1"/>
          <p:nvPr/>
        </p:nvSpPr>
        <p:spPr>
          <a:xfrm>
            <a:off x="4967626" y="1088484"/>
            <a:ext cx="7029748" cy="480025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Three decades ago, Hinton was already making his mark on deep learning, co-inventing </a:t>
            </a:r>
            <a:r>
              <a:rPr lang="en-US" sz="1800" b="1" dirty="0">
                <a:solidFill>
                  <a:srgbClr val="FF0000"/>
                </a:solidFill>
                <a:latin typeface="Calibri"/>
                <a:ea typeface="Calibri"/>
                <a:cs typeface="Calibri"/>
                <a:sym typeface="Calibri"/>
              </a:rPr>
              <a:t>Boltzmann machines, backpropagation, and contrastive divergence</a:t>
            </a:r>
            <a:r>
              <a:rPr lang="en-US" sz="1800" dirty="0">
                <a:solidFill>
                  <a:schemeClr val="dk1"/>
                </a:solidFill>
                <a:latin typeface="Calibri"/>
                <a:ea typeface="Calibri"/>
                <a:cs typeface="Calibri"/>
                <a:sym typeface="Calibri"/>
              </a:rPr>
              <a:t>. </a:t>
            </a:r>
          </a:p>
          <a:p>
            <a:pPr marL="0" marR="0" lvl="0" indent="0" algn="l" rtl="0">
              <a:spcBef>
                <a:spcPts val="0"/>
              </a:spcBef>
              <a:spcAft>
                <a:spcPts val="0"/>
              </a:spcAft>
              <a:buNone/>
            </a:pPr>
            <a:endParaRPr lang="en-US"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But it wasn’t until the computing power managed to scale to meet the demands of deep learning that Hinton truly began to get the wider recognition outside of academia he deserved. </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2004, he co-founded Neural Computation and Adaptive Perception, a handpicked, invite-only group of researchers from across the fields of physics, neuroscience and engineering. </a:t>
            </a:r>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He also founded </a:t>
            </a:r>
            <a:r>
              <a:rPr lang="en-US" sz="1800" dirty="0" err="1">
                <a:solidFill>
                  <a:schemeClr val="dk1"/>
                </a:solidFill>
                <a:latin typeface="Calibri"/>
                <a:ea typeface="Calibri"/>
                <a:cs typeface="Calibri"/>
                <a:sym typeface="Calibri"/>
              </a:rPr>
              <a:t>DNNResearch</a:t>
            </a:r>
            <a:r>
              <a:rPr lang="en-US" sz="1800" dirty="0">
                <a:solidFill>
                  <a:schemeClr val="dk1"/>
                </a:solidFill>
                <a:latin typeface="Calibri"/>
                <a:ea typeface="Calibri"/>
                <a:cs typeface="Calibri"/>
                <a:sym typeface="Calibri"/>
              </a:rPr>
              <a:t>, which was acquired by Google. </a:t>
            </a:r>
          </a:p>
          <a:p>
            <a:pPr marL="0" marR="0" lvl="0" indent="0" algn="l" rtl="0">
              <a:spcBef>
                <a:spcPts val="0"/>
              </a:spcBef>
              <a:spcAft>
                <a:spcPts val="0"/>
              </a:spcAft>
              <a:buNone/>
            </a:pPr>
            <a:endParaRPr sz="1800"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Since then, he’s been working on the </a:t>
            </a:r>
            <a:r>
              <a:rPr lang="en-US" sz="1800" b="1" dirty="0">
                <a:solidFill>
                  <a:srgbClr val="FF0000"/>
                </a:solidFill>
                <a:latin typeface="Calibri"/>
                <a:ea typeface="Calibri"/>
                <a:cs typeface="Calibri"/>
                <a:sym typeface="Calibri"/>
              </a:rPr>
              <a:t>Google “Brain”</a:t>
            </a:r>
            <a:r>
              <a:rPr lang="en-US" sz="1800" dirty="0">
                <a:solidFill>
                  <a:schemeClr val="dk1"/>
                </a:solidFill>
                <a:latin typeface="Calibri"/>
                <a:ea typeface="Calibri"/>
                <a:cs typeface="Calibri"/>
                <a:sym typeface="Calibri"/>
              </a:rPr>
              <a:t> neural network project, and helping to dramatically improve Google’s image recognition and Android’s audio recognition capabilities.</a:t>
            </a:r>
            <a:endParaRPr sz="1800" dirty="0"/>
          </a:p>
        </p:txBody>
      </p:sp>
      <p:sp>
        <p:nvSpPr>
          <p:cNvPr id="587" name="Google Shape;587;p48"/>
          <p:cNvSpPr txBox="1"/>
          <p:nvPr/>
        </p:nvSpPr>
        <p:spPr>
          <a:xfrm>
            <a:off x="194626" y="3048160"/>
            <a:ext cx="3011561"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400" dirty="0">
                <a:solidFill>
                  <a:schemeClr val="dk1"/>
                </a:solidFill>
                <a:latin typeface="Arial" panose="020B0604020202020204" pitchFamily="34" charset="0"/>
                <a:ea typeface="Calibri"/>
                <a:cs typeface="Arial" panose="020B0604020202020204" pitchFamily="34" charset="0"/>
                <a:sym typeface="Calibri"/>
              </a:rPr>
              <a:t>Geoffrey Hinton</a:t>
            </a:r>
            <a:endParaRPr sz="2400" dirty="0">
              <a:solidFill>
                <a:schemeClr val="dk1"/>
              </a:solidFill>
              <a:latin typeface="Arial" panose="020B0604020202020204" pitchFamily="34" charset="0"/>
              <a:ea typeface="Calibri"/>
              <a:cs typeface="Arial" panose="020B0604020202020204" pitchFamily="34" charset="0"/>
              <a:sym typeface="Calibri"/>
            </a:endParaRPr>
          </a:p>
        </p:txBody>
      </p:sp>
      <p:pic>
        <p:nvPicPr>
          <p:cNvPr id="1026" name="Picture 2" descr="U of T's Geoffrey Hinton: AI will eventually surpass the human brain but  getting jokes ... that could take time">
            <a:extLst>
              <a:ext uri="{FF2B5EF4-FFF2-40B4-BE49-F238E27FC236}">
                <a16:creationId xmlns:a16="http://schemas.microsoft.com/office/drawing/2014/main" id="{FD15E8DA-EA8F-E549-92BD-69D50B4F7657}"/>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119605" y="89345"/>
            <a:ext cx="2474688" cy="29374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06694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50"/>
          <p:cNvSpPr txBox="1"/>
          <p:nvPr/>
        </p:nvSpPr>
        <p:spPr>
          <a:xfrm>
            <a:off x="129893" y="3805058"/>
            <a:ext cx="7525688"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Full Professor, head of the Montreal Institute for Learning Algorithms. </a:t>
            </a:r>
            <a:br>
              <a:rPr lang="en-US" sz="1800" dirty="0">
                <a:solidFill>
                  <a:schemeClr val="dk1"/>
                </a:solidFill>
                <a:latin typeface="Calibri"/>
                <a:ea typeface="Calibri"/>
                <a:cs typeface="Calibri"/>
                <a:sym typeface="Calibri"/>
              </a:rPr>
            </a:br>
            <a:r>
              <a:rPr lang="en-US" sz="1800" dirty="0">
                <a:solidFill>
                  <a:schemeClr val="dk1"/>
                </a:solidFill>
                <a:latin typeface="Calibri"/>
                <a:ea typeface="Calibri"/>
                <a:cs typeface="Calibri"/>
                <a:sym typeface="Calibri"/>
              </a:rPr>
              <a:t>Most noted for his work on artificial neural networks and deep learning.</a:t>
            </a:r>
            <a:endParaRPr dirty="0"/>
          </a:p>
          <a:p>
            <a:pPr marL="0" marR="0" lvl="0" indent="0" algn="l" rtl="0">
              <a:spcBef>
                <a:spcPts val="0"/>
              </a:spcBef>
              <a:spcAft>
                <a:spcPts val="0"/>
              </a:spcAft>
              <a:buNone/>
            </a:pPr>
            <a:r>
              <a:rPr lang="en-US" sz="1800" b="1" dirty="0">
                <a:solidFill>
                  <a:schemeClr val="dk1"/>
                </a:solidFill>
                <a:latin typeface="Calibri"/>
                <a:ea typeface="Calibri"/>
                <a:cs typeface="Calibri"/>
                <a:sym typeface="Calibri"/>
              </a:rPr>
              <a:t> - </a:t>
            </a:r>
            <a:r>
              <a:rPr lang="en-US" sz="1800" u="sng" dirty="0">
                <a:solidFill>
                  <a:schemeClr val="hlink"/>
                </a:solidFill>
                <a:latin typeface="Calibri"/>
                <a:ea typeface="Calibri"/>
                <a:cs typeface="Calibri"/>
                <a:sym typeface="Calibri"/>
                <a:hlinkClick r:id="rId3"/>
              </a:rPr>
              <a:t>https://en.wikipedia.org/wiki/Yoshua_Bengio</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a:t>
            </a:r>
            <a:r>
              <a:rPr lang="en-US" sz="1800" u="sng" dirty="0">
                <a:solidFill>
                  <a:schemeClr val="hlink"/>
                </a:solidFill>
                <a:latin typeface="Calibri"/>
                <a:ea typeface="Calibri"/>
                <a:cs typeface="Calibri"/>
                <a:sym typeface="Calibri"/>
                <a:hlinkClick r:id="rId4"/>
              </a:rPr>
              <a:t>http://www.iro.umontreal.ca/~bengioy/yoshua_en/</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 </a:t>
            </a:r>
            <a:r>
              <a:rPr lang="en-US" sz="1800" u="sng" dirty="0">
                <a:solidFill>
                  <a:schemeClr val="hlink"/>
                </a:solidFill>
                <a:latin typeface="Calibri"/>
                <a:ea typeface="Calibri"/>
                <a:cs typeface="Calibri"/>
                <a:sym typeface="Calibri"/>
                <a:hlinkClick r:id="rId5"/>
              </a:rPr>
              <a:t>https://scholar.google.com/citations?user=kukA0LcAAAAJ</a:t>
            </a:r>
            <a:endParaRPr sz="1800" dirty="0">
              <a:solidFill>
                <a:schemeClr val="dk1"/>
              </a:solidFill>
              <a:latin typeface="Calibri"/>
              <a:ea typeface="Calibri"/>
              <a:cs typeface="Calibri"/>
              <a:sym typeface="Calibri"/>
            </a:endParaRPr>
          </a:p>
        </p:txBody>
      </p:sp>
      <p:pic>
        <p:nvPicPr>
          <p:cNvPr id="601" name="Google Shape;601;p50"/>
          <p:cNvPicPr preferRelativeResize="0"/>
          <p:nvPr/>
        </p:nvPicPr>
        <p:blipFill rotWithShape="1">
          <a:blip r:embed="rId6">
            <a:alphaModFix/>
          </a:blip>
          <a:srcRect/>
          <a:stretch/>
        </p:blipFill>
        <p:spPr>
          <a:xfrm>
            <a:off x="93026" y="101601"/>
            <a:ext cx="2605018" cy="3086200"/>
          </a:xfrm>
          <a:prstGeom prst="rect">
            <a:avLst/>
          </a:prstGeom>
          <a:noFill/>
          <a:ln>
            <a:noFill/>
          </a:ln>
        </p:spPr>
      </p:pic>
      <p:sp>
        <p:nvSpPr>
          <p:cNvPr id="602" name="Google Shape;602;p50"/>
          <p:cNvSpPr txBox="1"/>
          <p:nvPr/>
        </p:nvSpPr>
        <p:spPr>
          <a:xfrm>
            <a:off x="93026" y="3204042"/>
            <a:ext cx="2939541"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Yoshua Bengio</a:t>
            </a:r>
            <a:endParaRPr sz="3200">
              <a:solidFill>
                <a:schemeClr val="dk1"/>
              </a:solidFill>
              <a:latin typeface="Calibri"/>
              <a:ea typeface="Calibri"/>
              <a:cs typeface="Calibri"/>
              <a:sym typeface="Calibri"/>
            </a:endParaRPr>
          </a:p>
        </p:txBody>
      </p:sp>
      <p:sp>
        <p:nvSpPr>
          <p:cNvPr id="603" name="Google Shape;603;p50"/>
          <p:cNvSpPr txBox="1"/>
          <p:nvPr/>
        </p:nvSpPr>
        <p:spPr>
          <a:xfrm>
            <a:off x="129893" y="5529294"/>
            <a:ext cx="7396223"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Very good pictorial tutorial:</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 </a:t>
            </a:r>
            <a:r>
              <a:rPr lang="en-US" sz="1800" u="sng" dirty="0">
                <a:solidFill>
                  <a:schemeClr val="hlink"/>
                </a:solidFill>
                <a:latin typeface="Calibri"/>
                <a:ea typeface="Calibri"/>
                <a:cs typeface="Calibri"/>
                <a:sym typeface="Calibri"/>
                <a:hlinkClick r:id="rId7"/>
              </a:rPr>
              <a:t>http://www.iro.umontreal.ca/~bengioy/talks/DL-Tutorial-NIPS2015.pdf</a:t>
            </a:r>
            <a:endParaRPr sz="18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815896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pic>
        <p:nvPicPr>
          <p:cNvPr id="592" name="Google Shape;592;p49"/>
          <p:cNvPicPr preferRelativeResize="0"/>
          <p:nvPr/>
        </p:nvPicPr>
        <p:blipFill rotWithShape="1">
          <a:blip r:embed="rId3">
            <a:alphaModFix/>
          </a:blip>
          <a:srcRect/>
          <a:stretch/>
        </p:blipFill>
        <p:spPr>
          <a:xfrm>
            <a:off x="325438" y="301625"/>
            <a:ext cx="3112908" cy="3112908"/>
          </a:xfrm>
          <a:prstGeom prst="rect">
            <a:avLst/>
          </a:prstGeom>
          <a:noFill/>
          <a:ln>
            <a:noFill/>
          </a:ln>
        </p:spPr>
      </p:pic>
      <p:sp>
        <p:nvSpPr>
          <p:cNvPr id="593" name="Google Shape;593;p49"/>
          <p:cNvSpPr txBox="1"/>
          <p:nvPr/>
        </p:nvSpPr>
        <p:spPr>
          <a:xfrm>
            <a:off x="185195" y="4514850"/>
            <a:ext cx="6076709"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Credited with inventing Convolutional Neural Networks</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in his 1998 paper on </a:t>
            </a:r>
            <a:r>
              <a:rPr lang="en-US" sz="1800" dirty="0" err="1">
                <a:solidFill>
                  <a:schemeClr val="dk1"/>
                </a:solidFill>
                <a:latin typeface="Calibri"/>
                <a:ea typeface="Calibri"/>
                <a:cs typeface="Calibri"/>
                <a:sym typeface="Calibri"/>
              </a:rPr>
              <a:t>LeNets</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u="sng" dirty="0">
                <a:solidFill>
                  <a:schemeClr val="hlink"/>
                </a:solidFill>
                <a:latin typeface="Calibri"/>
                <a:ea typeface="Calibri"/>
                <a:cs typeface="Calibri"/>
                <a:sym typeface="Calibri"/>
                <a:hlinkClick r:id="rId4"/>
              </a:rPr>
              <a:t>https://www.youtube.com/watch?v=IbjF5VjniVE</a:t>
            </a:r>
            <a:endParaRPr sz="1800" dirty="0">
              <a:solidFill>
                <a:schemeClr val="dk1"/>
              </a:solidFill>
              <a:latin typeface="Calibri"/>
              <a:ea typeface="Calibri"/>
              <a:cs typeface="Calibri"/>
              <a:sym typeface="Calibri"/>
            </a:endParaRPr>
          </a:p>
        </p:txBody>
      </p:sp>
      <p:pic>
        <p:nvPicPr>
          <p:cNvPr id="594" name="Google Shape;594;p49"/>
          <p:cNvPicPr preferRelativeResize="0"/>
          <p:nvPr/>
        </p:nvPicPr>
        <p:blipFill rotWithShape="1">
          <a:blip r:embed="rId5">
            <a:alphaModFix/>
          </a:blip>
          <a:srcRect/>
          <a:stretch/>
        </p:blipFill>
        <p:spPr>
          <a:xfrm>
            <a:off x="4332942" y="216693"/>
            <a:ext cx="7692099" cy="3197839"/>
          </a:xfrm>
          <a:prstGeom prst="rect">
            <a:avLst/>
          </a:prstGeom>
          <a:noFill/>
          <a:ln>
            <a:noFill/>
          </a:ln>
        </p:spPr>
      </p:pic>
      <p:sp>
        <p:nvSpPr>
          <p:cNvPr id="595" name="Google Shape;595;p49"/>
          <p:cNvSpPr txBox="1"/>
          <p:nvPr/>
        </p:nvSpPr>
        <p:spPr>
          <a:xfrm>
            <a:off x="416689" y="3565003"/>
            <a:ext cx="3916253"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a:solidFill>
                  <a:schemeClr val="dk1"/>
                </a:solidFill>
                <a:latin typeface="Calibri"/>
                <a:ea typeface="Calibri"/>
                <a:cs typeface="Calibri"/>
                <a:sym typeface="Calibri"/>
              </a:rPr>
              <a:t>Yann LeCun (NYU, FB)</a:t>
            </a:r>
            <a:endParaRPr sz="3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754457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1"/>
          <p:cNvSpPr txBox="1"/>
          <p:nvPr/>
        </p:nvSpPr>
        <p:spPr>
          <a:xfrm>
            <a:off x="61480" y="3378019"/>
            <a:ext cx="4990691" cy="147732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Staff Research Scientist at Google</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Student of </a:t>
            </a:r>
            <a:r>
              <a:rPr lang="en-US" sz="1800" dirty="0" err="1">
                <a:solidFill>
                  <a:schemeClr val="dk1"/>
                </a:solidFill>
                <a:latin typeface="Calibri"/>
                <a:ea typeface="Calibri"/>
                <a:cs typeface="Calibri"/>
                <a:sym typeface="Calibri"/>
              </a:rPr>
              <a:t>Yoshua</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Bengio</a:t>
            </a:r>
            <a:r>
              <a:rPr lang="en-US" sz="1800" dirty="0">
                <a:solidFill>
                  <a:schemeClr val="dk1"/>
                </a:solidFill>
                <a:latin typeface="Calibri"/>
                <a:ea typeface="Calibri"/>
                <a:cs typeface="Calibri"/>
                <a:sym typeface="Calibri"/>
              </a:rPr>
              <a:t>.</a:t>
            </a:r>
            <a:endParaRPr sz="18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u="sng" dirty="0">
                <a:solidFill>
                  <a:schemeClr val="hlink"/>
                </a:solidFill>
                <a:latin typeface="Calibri"/>
                <a:ea typeface="Calibri"/>
                <a:cs typeface="Calibri"/>
                <a:sym typeface="Calibri"/>
                <a:hlinkClick r:id="rId3"/>
              </a:rPr>
              <a:t>https://en.wikipedia.org/wiki/Ian_Goodfellow</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Generative Adversarial Nets (2014)</a:t>
            </a:r>
            <a:endParaRPr sz="18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u="sng" dirty="0">
                <a:solidFill>
                  <a:schemeClr val="hlink"/>
                </a:solidFill>
                <a:latin typeface="Calibri"/>
                <a:ea typeface="Calibri"/>
                <a:cs typeface="Calibri"/>
                <a:sym typeface="Calibri"/>
                <a:hlinkClick r:id="rId4"/>
              </a:rPr>
              <a:t>https://arxiv.org/pdf/1406.2661v1.pdf</a:t>
            </a:r>
            <a:endParaRPr sz="1800" dirty="0">
              <a:solidFill>
                <a:schemeClr val="dk1"/>
              </a:solidFill>
              <a:latin typeface="Calibri"/>
              <a:ea typeface="Calibri"/>
              <a:cs typeface="Calibri"/>
              <a:sym typeface="Calibri"/>
            </a:endParaRPr>
          </a:p>
        </p:txBody>
      </p:sp>
      <p:pic>
        <p:nvPicPr>
          <p:cNvPr id="609" name="Google Shape;609;p51"/>
          <p:cNvPicPr preferRelativeResize="0"/>
          <p:nvPr/>
        </p:nvPicPr>
        <p:blipFill rotWithShape="1">
          <a:blip r:embed="rId5">
            <a:alphaModFix/>
          </a:blip>
          <a:srcRect/>
          <a:stretch/>
        </p:blipFill>
        <p:spPr>
          <a:xfrm>
            <a:off x="194626" y="168910"/>
            <a:ext cx="2362200" cy="2362200"/>
          </a:xfrm>
          <a:prstGeom prst="rect">
            <a:avLst/>
          </a:prstGeom>
          <a:noFill/>
          <a:ln>
            <a:noFill/>
          </a:ln>
        </p:spPr>
      </p:pic>
      <p:sp>
        <p:nvSpPr>
          <p:cNvPr id="611" name="Google Shape;611;p51"/>
          <p:cNvSpPr txBox="1"/>
          <p:nvPr/>
        </p:nvSpPr>
        <p:spPr>
          <a:xfrm>
            <a:off x="194626" y="2662177"/>
            <a:ext cx="3324078"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b="1">
                <a:solidFill>
                  <a:schemeClr val="dk1"/>
                </a:solidFill>
                <a:latin typeface="Calibri"/>
                <a:ea typeface="Calibri"/>
                <a:cs typeface="Calibri"/>
                <a:sym typeface="Calibri"/>
              </a:rPr>
              <a:t>Ian Goodfellow</a:t>
            </a:r>
            <a:endParaRPr sz="3200" b="1">
              <a:solidFill>
                <a:schemeClr val="dk1"/>
              </a:solidFill>
              <a:latin typeface="Calibri"/>
              <a:ea typeface="Calibri"/>
              <a:cs typeface="Calibri"/>
              <a:sym typeface="Calibri"/>
            </a:endParaRPr>
          </a:p>
        </p:txBody>
      </p:sp>
      <p:sp>
        <p:nvSpPr>
          <p:cNvPr id="6" name="Google Shape;385;p25">
            <a:extLst>
              <a:ext uri="{FF2B5EF4-FFF2-40B4-BE49-F238E27FC236}">
                <a16:creationId xmlns:a16="http://schemas.microsoft.com/office/drawing/2014/main" id="{22E7695C-4EB2-A248-A589-F04862377BEC}"/>
              </a:ext>
            </a:extLst>
          </p:cNvPr>
          <p:cNvSpPr txBox="1"/>
          <p:nvPr/>
        </p:nvSpPr>
        <p:spPr>
          <a:xfrm>
            <a:off x="3895523" y="96447"/>
            <a:ext cx="7867674"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b="1" dirty="0">
                <a:solidFill>
                  <a:schemeClr val="dk1"/>
                </a:solidFill>
                <a:latin typeface="+mn-lt"/>
                <a:ea typeface="Calibri"/>
                <a:cs typeface="Calibri"/>
                <a:sym typeface="Calibri"/>
              </a:rPr>
              <a:t>Generative Adversarial Networks (GANs)</a:t>
            </a:r>
            <a:endParaRPr sz="2800" dirty="0">
              <a:latin typeface="+mn-lt"/>
            </a:endParaRPr>
          </a:p>
        </p:txBody>
      </p:sp>
      <p:sp>
        <p:nvSpPr>
          <p:cNvPr id="7" name="Google Shape;386;p25">
            <a:extLst>
              <a:ext uri="{FF2B5EF4-FFF2-40B4-BE49-F238E27FC236}">
                <a16:creationId xmlns:a16="http://schemas.microsoft.com/office/drawing/2014/main" id="{A4C2857D-663E-1749-9710-032E9882EF6A}"/>
              </a:ext>
            </a:extLst>
          </p:cNvPr>
          <p:cNvSpPr txBox="1"/>
          <p:nvPr/>
        </p:nvSpPr>
        <p:spPr>
          <a:xfrm>
            <a:off x="4635147" y="953377"/>
            <a:ext cx="2921706" cy="95410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lvl="0"/>
            <a:r>
              <a:rPr lang="en-US" sz="2000" b="1" dirty="0">
                <a:solidFill>
                  <a:schemeClr val="dk1"/>
                </a:solidFill>
                <a:latin typeface="+mn-lt"/>
                <a:ea typeface="Calibri"/>
                <a:cs typeface="Calibri"/>
                <a:sym typeface="Calibri"/>
              </a:rPr>
              <a:t>Police </a:t>
            </a:r>
            <a:r>
              <a:rPr lang="en-US" sz="2000" b="1" dirty="0">
                <a:solidFill>
                  <a:srgbClr val="FF0000"/>
                </a:solidFill>
                <a:latin typeface="+mn-lt"/>
                <a:ea typeface="Calibri"/>
                <a:cs typeface="Calibri"/>
                <a:sym typeface="Calibri"/>
              </a:rPr>
              <a:t>Detective</a:t>
            </a:r>
            <a:endParaRPr sz="2000" dirty="0">
              <a:solidFill>
                <a:srgbClr val="FF0000"/>
              </a:solidFill>
              <a:latin typeface="+mn-lt"/>
            </a:endParaRPr>
          </a:p>
          <a:p>
            <a:pPr marL="0" marR="0" lvl="0" indent="0" algn="l" rtl="0">
              <a:spcBef>
                <a:spcPts val="0"/>
              </a:spcBef>
              <a:spcAft>
                <a:spcPts val="0"/>
              </a:spcAft>
              <a:buNone/>
            </a:pPr>
            <a:r>
              <a:rPr lang="en-US" sz="2000" b="1" dirty="0">
                <a:solidFill>
                  <a:schemeClr val="dk1"/>
                </a:solidFill>
                <a:latin typeface="+mn-lt"/>
                <a:ea typeface="Calibri"/>
                <a:cs typeface="Calibri"/>
                <a:sym typeface="Calibri"/>
              </a:rPr>
              <a:t>(recognizes images)</a:t>
            </a:r>
            <a:endParaRPr sz="2000" b="1" dirty="0">
              <a:solidFill>
                <a:schemeClr val="dk1"/>
              </a:solidFill>
              <a:latin typeface="+mn-lt"/>
              <a:ea typeface="Calibri"/>
              <a:cs typeface="Calibri"/>
              <a:sym typeface="Calibri"/>
            </a:endParaRPr>
          </a:p>
        </p:txBody>
      </p:sp>
      <p:sp>
        <p:nvSpPr>
          <p:cNvPr id="8" name="Google Shape;387;p25">
            <a:extLst>
              <a:ext uri="{FF2B5EF4-FFF2-40B4-BE49-F238E27FC236}">
                <a16:creationId xmlns:a16="http://schemas.microsoft.com/office/drawing/2014/main" id="{1FDD233C-3309-7A45-A47E-7C6FDB740874}"/>
              </a:ext>
            </a:extLst>
          </p:cNvPr>
          <p:cNvSpPr txBox="1"/>
          <p:nvPr/>
        </p:nvSpPr>
        <p:spPr>
          <a:xfrm>
            <a:off x="8079075" y="963521"/>
            <a:ext cx="3270240" cy="95410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mn-lt"/>
                <a:ea typeface="Calibri"/>
                <a:cs typeface="Calibri"/>
                <a:sym typeface="Calibri"/>
              </a:rPr>
              <a:t>Artistic </a:t>
            </a:r>
            <a:r>
              <a:rPr lang="en-US" sz="2000" b="1" dirty="0">
                <a:solidFill>
                  <a:srgbClr val="FF0000"/>
                </a:solidFill>
                <a:latin typeface="+mn-lt"/>
                <a:ea typeface="Calibri"/>
                <a:cs typeface="Calibri"/>
                <a:sym typeface="Calibri"/>
              </a:rPr>
              <a:t>Criminal</a:t>
            </a:r>
            <a:endParaRPr sz="2000" dirty="0">
              <a:solidFill>
                <a:srgbClr val="FF0000"/>
              </a:solidFill>
              <a:latin typeface="+mn-lt"/>
            </a:endParaRPr>
          </a:p>
          <a:p>
            <a:pPr marL="0" marR="0" lvl="0" indent="0" algn="l" rtl="0">
              <a:spcBef>
                <a:spcPts val="0"/>
              </a:spcBef>
              <a:spcAft>
                <a:spcPts val="0"/>
              </a:spcAft>
              <a:buNone/>
            </a:pPr>
            <a:r>
              <a:rPr lang="en-US" sz="2000" b="1" dirty="0">
                <a:solidFill>
                  <a:schemeClr val="dk1"/>
                </a:solidFill>
                <a:latin typeface="+mn-lt"/>
                <a:ea typeface="Calibri"/>
                <a:cs typeface="Calibri"/>
                <a:sym typeface="Calibri"/>
              </a:rPr>
              <a:t>(generates fake images)</a:t>
            </a:r>
            <a:endParaRPr sz="2000" b="1" dirty="0">
              <a:solidFill>
                <a:schemeClr val="dk1"/>
              </a:solidFill>
              <a:latin typeface="+mn-lt"/>
              <a:ea typeface="Calibri"/>
              <a:cs typeface="Calibri"/>
              <a:sym typeface="Calibri"/>
            </a:endParaRPr>
          </a:p>
        </p:txBody>
      </p:sp>
      <p:sp>
        <p:nvSpPr>
          <p:cNvPr id="9" name="Google Shape;388;p25">
            <a:extLst>
              <a:ext uri="{FF2B5EF4-FFF2-40B4-BE49-F238E27FC236}">
                <a16:creationId xmlns:a16="http://schemas.microsoft.com/office/drawing/2014/main" id="{9C0F0BEC-BB91-B54A-BC8F-0D3C04FC4F66}"/>
              </a:ext>
            </a:extLst>
          </p:cNvPr>
          <p:cNvSpPr txBox="1"/>
          <p:nvPr/>
        </p:nvSpPr>
        <p:spPr>
          <a:xfrm>
            <a:off x="5052171" y="2177372"/>
            <a:ext cx="6297144" cy="320050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dirty="0">
                <a:solidFill>
                  <a:schemeClr val="dk1"/>
                </a:solidFill>
                <a:latin typeface="+mn-lt"/>
                <a:ea typeface="Calibri"/>
                <a:cs typeface="Calibri"/>
                <a:sym typeface="Calibri"/>
              </a:rPr>
              <a:t>Both </a:t>
            </a:r>
            <a:r>
              <a:rPr lang="en-US" sz="1600" b="1" dirty="0">
                <a:solidFill>
                  <a:srgbClr val="FF0000"/>
                </a:solidFill>
                <a:latin typeface="+mn-lt"/>
                <a:ea typeface="Calibri"/>
                <a:cs typeface="Calibri"/>
                <a:sym typeface="Calibri"/>
              </a:rPr>
              <a:t>Detective</a:t>
            </a:r>
            <a:r>
              <a:rPr lang="en-US" sz="1600" dirty="0">
                <a:solidFill>
                  <a:schemeClr val="dk1"/>
                </a:solidFill>
                <a:latin typeface="+mn-lt"/>
                <a:ea typeface="Calibri"/>
                <a:cs typeface="Calibri"/>
                <a:sym typeface="Calibri"/>
              </a:rPr>
              <a:t> and </a:t>
            </a:r>
            <a:r>
              <a:rPr lang="en-US" sz="1600" b="1" dirty="0">
                <a:solidFill>
                  <a:srgbClr val="FF0000"/>
                </a:solidFill>
                <a:latin typeface="+mn-lt"/>
                <a:ea typeface="Calibri"/>
                <a:cs typeface="Calibri"/>
                <a:sym typeface="Calibri"/>
              </a:rPr>
              <a:t>Criminal</a:t>
            </a:r>
            <a:r>
              <a:rPr lang="en-US" sz="1600" dirty="0">
                <a:solidFill>
                  <a:schemeClr val="dk1"/>
                </a:solidFill>
                <a:latin typeface="+mn-lt"/>
                <a:ea typeface="Calibri"/>
                <a:cs typeface="Calibri"/>
                <a:sym typeface="Calibri"/>
              </a:rPr>
              <a:t> receive same set of images </a:t>
            </a:r>
            <a:endParaRPr sz="1600" dirty="0">
              <a:latin typeface="+mn-lt"/>
            </a:endParaRPr>
          </a:p>
          <a:p>
            <a:pPr marL="0" marR="0" lvl="0" indent="0" algn="l" rtl="0">
              <a:spcBef>
                <a:spcPts val="0"/>
              </a:spcBef>
              <a:spcAft>
                <a:spcPts val="0"/>
              </a:spcAft>
              <a:buNone/>
            </a:pPr>
            <a:r>
              <a:rPr lang="en-US" sz="1600" dirty="0">
                <a:solidFill>
                  <a:schemeClr val="dk1"/>
                </a:solidFill>
                <a:latin typeface="+mn-lt"/>
                <a:ea typeface="Calibri"/>
                <a:cs typeface="Calibri"/>
                <a:sym typeface="Calibri"/>
              </a:rPr>
              <a:t>(for example, pictures of cats and dogs).  </a:t>
            </a:r>
            <a:endParaRPr sz="1600" dirty="0">
              <a:latin typeface="+mn-lt"/>
            </a:endParaRPr>
          </a:p>
          <a:p>
            <a:pPr marL="0" marR="0" lvl="0" indent="0" algn="l" rtl="0">
              <a:spcBef>
                <a:spcPts val="0"/>
              </a:spcBef>
              <a:spcAft>
                <a:spcPts val="0"/>
              </a:spcAft>
              <a:buNone/>
            </a:pPr>
            <a:endParaRPr lang="en-US" sz="16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600" b="1" dirty="0">
                <a:solidFill>
                  <a:srgbClr val="FF0000"/>
                </a:solidFill>
                <a:latin typeface="+mn-lt"/>
                <a:ea typeface="Calibri"/>
                <a:cs typeface="Calibri"/>
                <a:sym typeface="Calibri"/>
              </a:rPr>
              <a:t>Criminal</a:t>
            </a:r>
            <a:r>
              <a:rPr lang="en-US" sz="1600" dirty="0">
                <a:solidFill>
                  <a:schemeClr val="dk1"/>
                </a:solidFill>
                <a:latin typeface="+mn-lt"/>
                <a:ea typeface="Calibri"/>
                <a:cs typeface="Calibri"/>
                <a:sym typeface="Calibri"/>
              </a:rPr>
              <a:t> randomly generates “fake” images </a:t>
            </a:r>
          </a:p>
          <a:p>
            <a:pPr marL="0" marR="0" lvl="0" indent="0" algn="l" rtl="0">
              <a:spcBef>
                <a:spcPts val="0"/>
              </a:spcBef>
              <a:spcAft>
                <a:spcPts val="0"/>
              </a:spcAft>
              <a:buNone/>
            </a:pPr>
            <a:r>
              <a:rPr lang="en-US" sz="1600" dirty="0">
                <a:solidFill>
                  <a:schemeClr val="dk1"/>
                </a:solidFill>
                <a:latin typeface="+mn-lt"/>
                <a:ea typeface="Calibri"/>
                <a:cs typeface="Calibri"/>
                <a:sym typeface="Calibri"/>
              </a:rPr>
              <a:t>(cat with 6 legs and two tails, etc.).</a:t>
            </a:r>
            <a:endParaRPr sz="1600" dirty="0">
              <a:latin typeface="+mn-lt"/>
            </a:endParaRPr>
          </a:p>
          <a:p>
            <a:pPr marL="0" marR="0" lvl="0" indent="0" algn="l" rtl="0">
              <a:spcBef>
                <a:spcPts val="0"/>
              </a:spcBef>
              <a:spcAft>
                <a:spcPts val="0"/>
              </a:spcAft>
              <a:buNone/>
            </a:pPr>
            <a:endParaRPr lang="en-US" sz="16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600" b="1" dirty="0">
                <a:solidFill>
                  <a:srgbClr val="FF0000"/>
                </a:solidFill>
                <a:latin typeface="+mn-lt"/>
                <a:ea typeface="Calibri"/>
                <a:cs typeface="Calibri"/>
                <a:sym typeface="Calibri"/>
              </a:rPr>
              <a:t>Detective</a:t>
            </a:r>
            <a:r>
              <a:rPr lang="en-US" sz="1600" dirty="0">
                <a:solidFill>
                  <a:schemeClr val="dk1"/>
                </a:solidFill>
                <a:latin typeface="+mn-lt"/>
                <a:ea typeface="Calibri"/>
                <a:cs typeface="Calibri"/>
                <a:sym typeface="Calibri"/>
              </a:rPr>
              <a:t> learns to discriminate real images from fakes </a:t>
            </a:r>
          </a:p>
          <a:p>
            <a:pPr marL="0" marR="0" lvl="0" indent="0" algn="l" rtl="0">
              <a:spcBef>
                <a:spcPts val="0"/>
              </a:spcBef>
              <a:spcAft>
                <a:spcPts val="0"/>
              </a:spcAft>
              <a:buNone/>
            </a:pPr>
            <a:r>
              <a:rPr lang="en-US" sz="1600" dirty="0">
                <a:solidFill>
                  <a:schemeClr val="dk1"/>
                </a:solidFill>
                <a:latin typeface="+mn-lt"/>
                <a:ea typeface="Calibri"/>
                <a:cs typeface="Calibri"/>
                <a:sym typeface="Calibri"/>
              </a:rPr>
              <a:t>and becomes better and better.</a:t>
            </a:r>
            <a:endParaRPr sz="1600" dirty="0">
              <a:latin typeface="+mn-lt"/>
            </a:endParaRPr>
          </a:p>
          <a:p>
            <a:pPr marL="0" marR="0" lvl="0" indent="0" algn="l" rtl="0">
              <a:spcBef>
                <a:spcPts val="0"/>
              </a:spcBef>
              <a:spcAft>
                <a:spcPts val="0"/>
              </a:spcAft>
              <a:buNone/>
            </a:pPr>
            <a:endParaRPr lang="en-US" sz="16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600" b="1" dirty="0">
                <a:solidFill>
                  <a:srgbClr val="FF0000"/>
                </a:solidFill>
                <a:latin typeface="+mn-lt"/>
                <a:ea typeface="Calibri"/>
                <a:cs typeface="Calibri"/>
                <a:sym typeface="Calibri"/>
              </a:rPr>
              <a:t>Criminal</a:t>
            </a:r>
            <a:r>
              <a:rPr lang="en-US" sz="1600" dirty="0">
                <a:solidFill>
                  <a:schemeClr val="dk1"/>
                </a:solidFill>
                <a:latin typeface="+mn-lt"/>
                <a:ea typeface="Calibri"/>
                <a:cs typeface="Calibri"/>
                <a:sym typeface="Calibri"/>
              </a:rPr>
              <a:t> learns to make better and better fakes.</a:t>
            </a:r>
            <a:endParaRPr sz="1600" dirty="0">
              <a:latin typeface="+mn-lt"/>
            </a:endParaRPr>
          </a:p>
          <a:p>
            <a:pPr marL="0" marR="0" lvl="0" indent="0" algn="l" rtl="0">
              <a:spcBef>
                <a:spcPts val="0"/>
              </a:spcBef>
              <a:spcAft>
                <a:spcPts val="0"/>
              </a:spcAft>
              <a:buNone/>
            </a:pPr>
            <a:endParaRPr lang="en-US" sz="1600" dirty="0">
              <a:solidFill>
                <a:schemeClr val="dk1"/>
              </a:solidFill>
              <a:latin typeface="+mn-lt"/>
              <a:ea typeface="Calibri"/>
              <a:cs typeface="Calibri"/>
              <a:sym typeface="Calibri"/>
            </a:endParaRPr>
          </a:p>
          <a:p>
            <a:pPr marL="0" marR="0" lvl="0" indent="0" algn="l" rtl="0">
              <a:spcBef>
                <a:spcPts val="0"/>
              </a:spcBef>
              <a:spcAft>
                <a:spcPts val="0"/>
              </a:spcAft>
              <a:buNone/>
            </a:pPr>
            <a:r>
              <a:rPr lang="en-US" sz="1600" dirty="0">
                <a:solidFill>
                  <a:schemeClr val="dk1"/>
                </a:solidFill>
                <a:latin typeface="+mn-lt"/>
                <a:ea typeface="Calibri"/>
                <a:cs typeface="Calibri"/>
                <a:sym typeface="Calibri"/>
              </a:rPr>
              <a:t>Adversarial relationship helps both become better very fast.</a:t>
            </a:r>
            <a:endParaRPr sz="1600" dirty="0">
              <a:latin typeface="+mn-lt"/>
            </a:endParaRPr>
          </a:p>
        </p:txBody>
      </p:sp>
      <p:sp>
        <p:nvSpPr>
          <p:cNvPr id="2" name="TextBox 1">
            <a:extLst>
              <a:ext uri="{FF2B5EF4-FFF2-40B4-BE49-F238E27FC236}">
                <a16:creationId xmlns:a16="http://schemas.microsoft.com/office/drawing/2014/main" id="{56C787BF-BE58-3D4E-86F8-38FC2C65334A}"/>
              </a:ext>
            </a:extLst>
          </p:cNvPr>
          <p:cNvSpPr txBox="1"/>
          <p:nvPr/>
        </p:nvSpPr>
        <p:spPr>
          <a:xfrm>
            <a:off x="3434576" y="5894479"/>
            <a:ext cx="4889826" cy="646331"/>
          </a:xfrm>
          <a:prstGeom prst="rect">
            <a:avLst/>
          </a:prstGeom>
          <a:noFill/>
        </p:spPr>
        <p:txBody>
          <a:bodyPr wrap="square" rtlCol="0">
            <a:spAutoFit/>
          </a:bodyPr>
          <a:lstStyle/>
          <a:p>
            <a:r>
              <a:rPr lang="en-US" sz="1800" dirty="0"/>
              <a:t>Examples of fake faces:</a:t>
            </a:r>
          </a:p>
          <a:p>
            <a:r>
              <a:rPr lang="en-US" sz="1800" dirty="0"/>
              <a:t> - </a:t>
            </a:r>
            <a:r>
              <a:rPr lang="en-US" sz="1800" dirty="0">
                <a:hlinkClick r:id="rId6"/>
              </a:rPr>
              <a:t>https://thispersondoesnotexist.com/</a:t>
            </a:r>
            <a:r>
              <a:rPr lang="en-US" sz="1800" dirty="0"/>
              <a:t> </a:t>
            </a:r>
          </a:p>
        </p:txBody>
      </p:sp>
    </p:spTree>
    <p:extLst>
      <p:ext uri="{BB962C8B-B14F-4D97-AF65-F5344CB8AC3E}">
        <p14:creationId xmlns:p14="http://schemas.microsoft.com/office/powerpoint/2010/main" val="16366748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3"/>
          <p:cNvSpPr txBox="1"/>
          <p:nvPr/>
        </p:nvSpPr>
        <p:spPr>
          <a:xfrm>
            <a:off x="2001946" y="4325728"/>
            <a:ext cx="9567746" cy="233910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mn-lt"/>
                <a:ea typeface="Calibri"/>
                <a:cs typeface="Calibri"/>
                <a:sym typeface="Calibri"/>
              </a:rPr>
              <a:t>LSTM - Long short-term memory (1997)</a:t>
            </a:r>
            <a:endParaRPr sz="2000" b="1" dirty="0">
              <a:latin typeface="+mn-lt"/>
            </a:endParaRPr>
          </a:p>
          <a:p>
            <a:pPr marL="0" marR="0" lvl="0" indent="0" algn="l" rtl="0">
              <a:spcBef>
                <a:spcPts val="0"/>
              </a:spcBef>
              <a:spcAft>
                <a:spcPts val="0"/>
              </a:spcAft>
              <a:buNone/>
            </a:pPr>
            <a:r>
              <a:rPr lang="en-US" sz="1600" u="sng" dirty="0">
                <a:solidFill>
                  <a:schemeClr val="hlink"/>
                </a:solidFill>
                <a:latin typeface="+mn-lt"/>
                <a:ea typeface="Calibri"/>
                <a:cs typeface="Calibri"/>
                <a:sym typeface="Calibri"/>
                <a:hlinkClick r:id="rId3"/>
              </a:rPr>
              <a:t>https://en.wikipedia.org/wiki/Long_short-term_memory</a:t>
            </a:r>
            <a:endParaRPr sz="1600" dirty="0">
              <a:solidFill>
                <a:schemeClr val="dk1"/>
              </a:solidFill>
              <a:latin typeface="+mn-lt"/>
              <a:ea typeface="Calibri"/>
              <a:cs typeface="Calibri"/>
              <a:sym typeface="Calibri"/>
            </a:endParaRPr>
          </a:p>
          <a:p>
            <a:pPr lvl="0"/>
            <a:endParaRPr lang="en-US" sz="1600" dirty="0">
              <a:solidFill>
                <a:schemeClr val="dk1"/>
              </a:solidFill>
              <a:latin typeface="+mn-lt"/>
              <a:ea typeface="Calibri"/>
              <a:cs typeface="Calibri"/>
              <a:sym typeface="Calibri"/>
            </a:endParaRPr>
          </a:p>
          <a:p>
            <a:pPr lvl="0"/>
            <a:r>
              <a:rPr lang="en-US" sz="1600" dirty="0">
                <a:solidFill>
                  <a:schemeClr val="dk1"/>
                </a:solidFill>
                <a:latin typeface="+mn-lt"/>
                <a:ea typeface="Calibri"/>
                <a:cs typeface="Calibri"/>
                <a:sym typeface="Calibri"/>
              </a:rPr>
              <a:t>Imagine Recurrent Neural Network trying to recognize music sampled at 44KHz.</a:t>
            </a:r>
            <a:endParaRPr lang="en-US" sz="1600" dirty="0">
              <a:latin typeface="+mn-lt"/>
            </a:endParaRPr>
          </a:p>
          <a:p>
            <a:pPr lvl="0"/>
            <a:r>
              <a:rPr lang="en-US" sz="1600" dirty="0">
                <a:solidFill>
                  <a:schemeClr val="dk1"/>
                </a:solidFill>
                <a:latin typeface="+mn-lt"/>
                <a:ea typeface="Calibri"/>
                <a:cs typeface="Calibri"/>
                <a:sym typeface="Calibri"/>
              </a:rPr>
              <a:t>The 10 sec phrase will be 440,000 points. How do we do back propagation through so many points?</a:t>
            </a:r>
          </a:p>
          <a:p>
            <a:pPr lvl="0"/>
            <a:r>
              <a:rPr lang="en-US" sz="1600" dirty="0">
                <a:solidFill>
                  <a:schemeClr val="dk1"/>
                </a:solidFill>
                <a:latin typeface="+mn-lt"/>
                <a:ea typeface="Calibri"/>
                <a:cs typeface="Calibri"/>
                <a:sym typeface="Calibri"/>
              </a:rPr>
              <a:t>This is the </a:t>
            </a:r>
            <a:r>
              <a:rPr lang="en-US" sz="1600" b="1" dirty="0">
                <a:solidFill>
                  <a:srgbClr val="0070C0"/>
                </a:solidFill>
                <a:latin typeface="+mn-lt"/>
                <a:ea typeface="Calibri"/>
                <a:cs typeface="Calibri"/>
                <a:sym typeface="Calibri"/>
              </a:rPr>
              <a:t>exploding or vanishing gradient problem</a:t>
            </a:r>
            <a:r>
              <a:rPr lang="en-US" sz="1600" dirty="0">
                <a:solidFill>
                  <a:schemeClr val="dk1"/>
                </a:solidFill>
                <a:latin typeface="+mn-lt"/>
                <a:ea typeface="Calibri"/>
                <a:cs typeface="Calibri"/>
                <a:sym typeface="Calibri"/>
              </a:rPr>
              <a:t>.</a:t>
            </a:r>
            <a:endParaRPr lang="en-US" sz="1600" dirty="0">
              <a:latin typeface="+mn-lt"/>
            </a:endParaRPr>
          </a:p>
          <a:p>
            <a:pPr lvl="0"/>
            <a:endParaRPr lang="en-US" sz="1600" dirty="0">
              <a:solidFill>
                <a:schemeClr val="dk1"/>
              </a:solidFill>
              <a:latin typeface="+mn-lt"/>
              <a:ea typeface="Calibri"/>
              <a:cs typeface="Calibri"/>
              <a:sym typeface="Calibri"/>
            </a:endParaRPr>
          </a:p>
          <a:p>
            <a:pPr lvl="0"/>
            <a:r>
              <a:rPr lang="en-US" sz="1600" dirty="0">
                <a:solidFill>
                  <a:schemeClr val="dk1"/>
                </a:solidFill>
                <a:latin typeface="+mn-lt"/>
                <a:ea typeface="Calibri"/>
                <a:cs typeface="Calibri"/>
                <a:sym typeface="Calibri"/>
              </a:rPr>
              <a:t>Solution - instead of propagating analog gradients backwards, </a:t>
            </a:r>
          </a:p>
          <a:p>
            <a:pPr lvl="0"/>
            <a:r>
              <a:rPr lang="en-US" sz="1600" dirty="0">
                <a:solidFill>
                  <a:schemeClr val="dk1"/>
                </a:solidFill>
                <a:latin typeface="+mn-lt"/>
                <a:ea typeface="Calibri"/>
                <a:cs typeface="Calibri"/>
                <a:sym typeface="Calibri"/>
              </a:rPr>
              <a:t>we use "gates" (all or nothing).</a:t>
            </a:r>
          </a:p>
        </p:txBody>
      </p:sp>
      <p:pic>
        <p:nvPicPr>
          <p:cNvPr id="623" name="Google Shape;623;p53"/>
          <p:cNvPicPr preferRelativeResize="0"/>
          <p:nvPr/>
        </p:nvPicPr>
        <p:blipFill rotWithShape="1">
          <a:blip r:embed="rId4">
            <a:alphaModFix/>
          </a:blip>
          <a:srcRect/>
          <a:stretch/>
        </p:blipFill>
        <p:spPr>
          <a:xfrm>
            <a:off x="130772" y="134395"/>
            <a:ext cx="2794000" cy="3302000"/>
          </a:xfrm>
          <a:prstGeom prst="rect">
            <a:avLst/>
          </a:prstGeom>
          <a:noFill/>
          <a:ln>
            <a:noFill/>
          </a:ln>
        </p:spPr>
      </p:pic>
      <p:sp>
        <p:nvSpPr>
          <p:cNvPr id="624" name="Google Shape;624;p53"/>
          <p:cNvSpPr txBox="1"/>
          <p:nvPr/>
        </p:nvSpPr>
        <p:spPr>
          <a:xfrm>
            <a:off x="130773" y="3482981"/>
            <a:ext cx="3109732" cy="55399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dirty="0">
                <a:solidFill>
                  <a:schemeClr val="dk1"/>
                </a:solidFill>
                <a:latin typeface="+mn-lt"/>
                <a:ea typeface="Calibri"/>
                <a:cs typeface="Calibri"/>
                <a:sym typeface="Calibri"/>
              </a:rPr>
              <a:t>Sepp </a:t>
            </a:r>
            <a:r>
              <a:rPr lang="en-US" sz="1800" dirty="0" err="1">
                <a:solidFill>
                  <a:schemeClr val="dk1"/>
                </a:solidFill>
                <a:latin typeface="+mn-lt"/>
                <a:ea typeface="Calibri"/>
                <a:cs typeface="Calibri"/>
                <a:sym typeface="Calibri"/>
              </a:rPr>
              <a:t>Hochreiter</a:t>
            </a:r>
            <a:r>
              <a:rPr lang="en-US" sz="1800" dirty="0">
                <a:solidFill>
                  <a:schemeClr val="dk1"/>
                </a:solidFill>
                <a:latin typeface="+mn-lt"/>
                <a:ea typeface="Calibri"/>
                <a:cs typeface="Calibri"/>
                <a:sym typeface="Calibri"/>
              </a:rPr>
              <a:t>, Austria</a:t>
            </a:r>
            <a:endParaRPr dirty="0">
              <a:latin typeface="+mn-lt"/>
            </a:endParaRPr>
          </a:p>
          <a:p>
            <a:pPr marL="0" marR="0" lvl="0" indent="0" algn="l" rtl="0">
              <a:spcBef>
                <a:spcPts val="0"/>
              </a:spcBef>
              <a:spcAft>
                <a:spcPts val="0"/>
              </a:spcAft>
              <a:buNone/>
            </a:pPr>
            <a:r>
              <a:rPr lang="en-US" sz="1200" dirty="0">
                <a:solidFill>
                  <a:schemeClr val="dk1"/>
                </a:solidFill>
                <a:latin typeface="+mn-lt"/>
                <a:ea typeface="Calibri"/>
                <a:cs typeface="Calibri"/>
                <a:sym typeface="Calibri"/>
              </a:rPr>
              <a:t> - </a:t>
            </a:r>
            <a:r>
              <a:rPr lang="en-US" sz="1200" u="sng" dirty="0">
                <a:solidFill>
                  <a:schemeClr val="hlink"/>
                </a:solidFill>
                <a:latin typeface="+mn-lt"/>
                <a:ea typeface="Calibri"/>
                <a:cs typeface="Calibri"/>
                <a:sym typeface="Calibri"/>
                <a:hlinkClick r:id="rId5"/>
              </a:rPr>
              <a:t>http://www.bioinf.jku.at/people/hochreiter/</a:t>
            </a:r>
            <a:endParaRPr sz="1200" dirty="0">
              <a:solidFill>
                <a:schemeClr val="dk1"/>
              </a:solidFill>
              <a:latin typeface="+mn-lt"/>
              <a:ea typeface="Calibri"/>
              <a:cs typeface="Calibri"/>
              <a:sym typeface="Calibri"/>
            </a:endParaRPr>
          </a:p>
        </p:txBody>
      </p:sp>
      <p:sp>
        <p:nvSpPr>
          <p:cNvPr id="625" name="Google Shape;625;p53"/>
          <p:cNvSpPr txBox="1"/>
          <p:nvPr/>
        </p:nvSpPr>
        <p:spPr>
          <a:xfrm>
            <a:off x="3569115" y="3489830"/>
            <a:ext cx="3703899"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mn-lt"/>
                <a:ea typeface="Calibri"/>
                <a:cs typeface="Calibri"/>
                <a:sym typeface="Calibri"/>
              </a:rPr>
              <a:t>Jürgen Schmidhuber, Switzerland</a:t>
            </a:r>
            <a:endParaRPr>
              <a:latin typeface="+mn-lt"/>
            </a:endParaRPr>
          </a:p>
          <a:p>
            <a:pPr marL="0" marR="0" lvl="0" indent="0" algn="l" rtl="0">
              <a:spcBef>
                <a:spcPts val="0"/>
              </a:spcBef>
              <a:spcAft>
                <a:spcPts val="0"/>
              </a:spcAft>
              <a:buNone/>
            </a:pPr>
            <a:r>
              <a:rPr lang="en-US" sz="1800">
                <a:solidFill>
                  <a:schemeClr val="dk1"/>
                </a:solidFill>
                <a:latin typeface="+mn-lt"/>
                <a:ea typeface="Calibri"/>
                <a:cs typeface="Calibri"/>
                <a:sym typeface="Calibri"/>
              </a:rPr>
              <a:t> - </a:t>
            </a:r>
            <a:r>
              <a:rPr lang="en-US" sz="1800" u="sng">
                <a:solidFill>
                  <a:schemeClr val="hlink"/>
                </a:solidFill>
                <a:latin typeface="+mn-lt"/>
                <a:ea typeface="Calibri"/>
                <a:cs typeface="Calibri"/>
                <a:sym typeface="Calibri"/>
                <a:hlinkClick r:id="rId6"/>
              </a:rPr>
              <a:t>http://people.idsia.ch/~juergen/</a:t>
            </a:r>
            <a:endParaRPr sz="1800">
              <a:solidFill>
                <a:schemeClr val="dk1"/>
              </a:solidFill>
              <a:latin typeface="+mn-lt"/>
              <a:ea typeface="Calibri"/>
              <a:cs typeface="Calibri"/>
              <a:sym typeface="Calibri"/>
            </a:endParaRPr>
          </a:p>
        </p:txBody>
      </p:sp>
      <p:pic>
        <p:nvPicPr>
          <p:cNvPr id="626" name="Google Shape;626;p53"/>
          <p:cNvPicPr preferRelativeResize="0"/>
          <p:nvPr/>
        </p:nvPicPr>
        <p:blipFill rotWithShape="1">
          <a:blip r:embed="rId7">
            <a:alphaModFix/>
          </a:blip>
          <a:srcRect/>
          <a:stretch/>
        </p:blipFill>
        <p:spPr>
          <a:xfrm>
            <a:off x="3569115" y="193170"/>
            <a:ext cx="3175000" cy="3175000"/>
          </a:xfrm>
          <a:prstGeom prst="rect">
            <a:avLst/>
          </a:prstGeom>
          <a:noFill/>
          <a:ln>
            <a:noFill/>
          </a:ln>
        </p:spPr>
      </p:pic>
      <p:pic>
        <p:nvPicPr>
          <p:cNvPr id="627" name="Google Shape;627;p53"/>
          <p:cNvPicPr preferRelativeResize="0"/>
          <p:nvPr/>
        </p:nvPicPr>
        <p:blipFill rotWithShape="1">
          <a:blip r:embed="rId8">
            <a:alphaModFix/>
          </a:blip>
          <a:srcRect/>
          <a:stretch/>
        </p:blipFill>
        <p:spPr>
          <a:xfrm>
            <a:off x="7759692" y="616283"/>
            <a:ext cx="3810000" cy="2171700"/>
          </a:xfrm>
          <a:prstGeom prst="rect">
            <a:avLst/>
          </a:prstGeom>
          <a:noFill/>
          <a:ln>
            <a:noFill/>
          </a:ln>
        </p:spPr>
      </p:pic>
      <p:sp>
        <p:nvSpPr>
          <p:cNvPr id="628" name="Google Shape;628;p53"/>
          <p:cNvSpPr txBox="1"/>
          <p:nvPr/>
        </p:nvSpPr>
        <p:spPr>
          <a:xfrm>
            <a:off x="7759692" y="2787983"/>
            <a:ext cx="4042458" cy="92333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A simple LSTM block with only input, output, and forget gates. </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LSTM blocks may have more gates.</a:t>
            </a:r>
            <a:endParaRPr/>
          </a:p>
        </p:txBody>
      </p:sp>
    </p:spTree>
    <p:extLst>
      <p:ext uri="{BB962C8B-B14F-4D97-AF65-F5344CB8AC3E}">
        <p14:creationId xmlns:p14="http://schemas.microsoft.com/office/powerpoint/2010/main" val="189743969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TotalTime>
  <Words>2754</Words>
  <Application>Microsoft Macintosh PowerPoint</Application>
  <PresentationFormat>Widescreen</PresentationFormat>
  <Paragraphs>366</Paragraphs>
  <Slides>31</Slides>
  <Notes>29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Calibri</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67</cp:revision>
  <dcterms:modified xsi:type="dcterms:W3CDTF">2021-11-30T16:28:04Z</dcterms:modified>
</cp:coreProperties>
</file>